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75" r:id="rId3"/>
  </p:sldMasterIdLst>
  <p:notesMasterIdLst>
    <p:notesMasterId r:id="rId32"/>
  </p:notesMasterIdLst>
  <p:handoutMasterIdLst>
    <p:handoutMasterId r:id="rId33"/>
  </p:handoutMasterIdLst>
  <p:sldIdLst>
    <p:sldId id="688" r:id="rId4"/>
    <p:sldId id="687" r:id="rId5"/>
    <p:sldId id="685" r:id="rId6"/>
    <p:sldId id="669" r:id="rId7"/>
    <p:sldId id="668" r:id="rId8"/>
    <p:sldId id="636" r:id="rId9"/>
    <p:sldId id="659" r:id="rId10"/>
    <p:sldId id="641" r:id="rId11"/>
    <p:sldId id="643" r:id="rId12"/>
    <p:sldId id="651" r:id="rId13"/>
    <p:sldId id="642" r:id="rId14"/>
    <p:sldId id="679" r:id="rId15"/>
    <p:sldId id="675" r:id="rId16"/>
    <p:sldId id="663" r:id="rId17"/>
    <p:sldId id="686" r:id="rId18"/>
    <p:sldId id="678" r:id="rId19"/>
    <p:sldId id="664" r:id="rId20"/>
    <p:sldId id="662" r:id="rId21"/>
    <p:sldId id="674" r:id="rId22"/>
    <p:sldId id="661" r:id="rId23"/>
    <p:sldId id="632" r:id="rId24"/>
    <p:sldId id="689" r:id="rId25"/>
    <p:sldId id="677" r:id="rId26"/>
    <p:sldId id="670" r:id="rId27"/>
    <p:sldId id="665" r:id="rId28"/>
    <p:sldId id="672" r:id="rId29"/>
    <p:sldId id="673" r:id="rId30"/>
    <p:sldId id="681" r:id="rId31"/>
  </p:sldIdLst>
  <p:sldSz cx="16259175" cy="9145588"/>
  <p:notesSz cx="6669088" cy="9926638"/>
  <p:defaultTextStyle>
    <a:defPPr>
      <a:defRPr lang="en-US"/>
    </a:defPPr>
    <a:lvl1pPr algn="l" defTabSz="1450975" rtl="0" fontAlgn="base">
      <a:spcBef>
        <a:spcPct val="0"/>
      </a:spcBef>
      <a:spcAft>
        <a:spcPct val="0"/>
      </a:spcAft>
      <a:defRPr sz="2900" kern="1200">
        <a:solidFill>
          <a:schemeClr val="tx1"/>
        </a:solidFill>
        <a:latin typeface="Arial" charset="0"/>
        <a:ea typeface="+mn-ea"/>
        <a:cs typeface="+mn-cs"/>
      </a:defRPr>
    </a:lvl1pPr>
    <a:lvl2pPr marL="725488" indent="-268288" algn="l" defTabSz="1450975" rtl="0" fontAlgn="base">
      <a:spcBef>
        <a:spcPct val="0"/>
      </a:spcBef>
      <a:spcAft>
        <a:spcPct val="0"/>
      </a:spcAft>
      <a:defRPr sz="2900" kern="1200">
        <a:solidFill>
          <a:schemeClr val="tx1"/>
        </a:solidFill>
        <a:latin typeface="Arial" charset="0"/>
        <a:ea typeface="+mn-ea"/>
        <a:cs typeface="+mn-cs"/>
      </a:defRPr>
    </a:lvl2pPr>
    <a:lvl3pPr marL="1450975" indent="-536575" algn="l" defTabSz="1450975" rtl="0" fontAlgn="base">
      <a:spcBef>
        <a:spcPct val="0"/>
      </a:spcBef>
      <a:spcAft>
        <a:spcPct val="0"/>
      </a:spcAft>
      <a:defRPr sz="2900" kern="1200">
        <a:solidFill>
          <a:schemeClr val="tx1"/>
        </a:solidFill>
        <a:latin typeface="Arial" charset="0"/>
        <a:ea typeface="+mn-ea"/>
        <a:cs typeface="+mn-cs"/>
      </a:defRPr>
    </a:lvl3pPr>
    <a:lvl4pPr marL="2176463" indent="-804863" algn="l" defTabSz="1450975" rtl="0" fontAlgn="base">
      <a:spcBef>
        <a:spcPct val="0"/>
      </a:spcBef>
      <a:spcAft>
        <a:spcPct val="0"/>
      </a:spcAft>
      <a:defRPr sz="2900" kern="1200">
        <a:solidFill>
          <a:schemeClr val="tx1"/>
        </a:solidFill>
        <a:latin typeface="Arial" charset="0"/>
        <a:ea typeface="+mn-ea"/>
        <a:cs typeface="+mn-cs"/>
      </a:defRPr>
    </a:lvl4pPr>
    <a:lvl5pPr marL="2901950" indent="-1073150" algn="l" defTabSz="1450975" rtl="0" fontAlgn="base">
      <a:spcBef>
        <a:spcPct val="0"/>
      </a:spcBef>
      <a:spcAft>
        <a:spcPct val="0"/>
      </a:spcAft>
      <a:defRPr sz="2900" kern="1200">
        <a:solidFill>
          <a:schemeClr val="tx1"/>
        </a:solidFill>
        <a:latin typeface="Arial" charset="0"/>
        <a:ea typeface="+mn-ea"/>
        <a:cs typeface="+mn-cs"/>
      </a:defRPr>
    </a:lvl5pPr>
    <a:lvl6pPr marL="2286000" algn="l" defTabSz="914400" rtl="0" eaLnBrk="1" latinLnBrk="0" hangingPunct="1">
      <a:defRPr sz="2900" kern="1200">
        <a:solidFill>
          <a:schemeClr val="tx1"/>
        </a:solidFill>
        <a:latin typeface="Arial" charset="0"/>
        <a:ea typeface="+mn-ea"/>
        <a:cs typeface="+mn-cs"/>
      </a:defRPr>
    </a:lvl6pPr>
    <a:lvl7pPr marL="2743200" algn="l" defTabSz="914400" rtl="0" eaLnBrk="1" latinLnBrk="0" hangingPunct="1">
      <a:defRPr sz="2900" kern="1200">
        <a:solidFill>
          <a:schemeClr val="tx1"/>
        </a:solidFill>
        <a:latin typeface="Arial" charset="0"/>
        <a:ea typeface="+mn-ea"/>
        <a:cs typeface="+mn-cs"/>
      </a:defRPr>
    </a:lvl7pPr>
    <a:lvl8pPr marL="3200400" algn="l" defTabSz="914400" rtl="0" eaLnBrk="1" latinLnBrk="0" hangingPunct="1">
      <a:defRPr sz="2900" kern="1200">
        <a:solidFill>
          <a:schemeClr val="tx1"/>
        </a:solidFill>
        <a:latin typeface="Arial" charset="0"/>
        <a:ea typeface="+mn-ea"/>
        <a:cs typeface="+mn-cs"/>
      </a:defRPr>
    </a:lvl8pPr>
    <a:lvl9pPr marL="3657600" algn="l" defTabSz="914400" rtl="0" eaLnBrk="1" latinLnBrk="0" hangingPunct="1">
      <a:defRPr sz="29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STER COVER" id="{64A8ED8D-747E-454A-B796-354E4CA875C4}">
          <p14:sldIdLst>
            <p14:sldId id="688"/>
            <p14:sldId id="687"/>
            <p14:sldId id="685"/>
            <p14:sldId id="669"/>
            <p14:sldId id="668"/>
            <p14:sldId id="636"/>
            <p14:sldId id="659"/>
            <p14:sldId id="641"/>
            <p14:sldId id="643"/>
            <p14:sldId id="651"/>
            <p14:sldId id="642"/>
            <p14:sldId id="679"/>
            <p14:sldId id="675"/>
            <p14:sldId id="663"/>
            <p14:sldId id="686"/>
            <p14:sldId id="678"/>
            <p14:sldId id="664"/>
            <p14:sldId id="662"/>
            <p14:sldId id="674"/>
            <p14:sldId id="661"/>
            <p14:sldId id="632"/>
            <p14:sldId id="689"/>
            <p14:sldId id="677"/>
            <p14:sldId id="670"/>
            <p14:sldId id="665"/>
            <p14:sldId id="672"/>
            <p14:sldId id="673"/>
            <p14:sldId id="681"/>
          </p14:sldIdLst>
        </p14:section>
      </p14:sectionLst>
    </p:ext>
    <p:ext uri="{EFAFB233-063F-42B5-8137-9DF3F51BA10A}">
      <p15:sldGuideLst xmlns:p15="http://schemas.microsoft.com/office/powerpoint/2012/main">
        <p15:guide id="1" orient="horz" pos="2881">
          <p15:clr>
            <a:srgbClr val="A4A3A4"/>
          </p15:clr>
        </p15:guide>
        <p15:guide id="2" pos="512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89567"/>
    <a:srgbClr val="989568"/>
    <a:srgbClr val="DADADA"/>
    <a:srgbClr val="FDECEA"/>
    <a:srgbClr val="000000"/>
    <a:srgbClr val="EC1F27"/>
    <a:srgbClr val="EE7601"/>
    <a:srgbClr val="BC0069"/>
    <a:srgbClr val="009BA7"/>
    <a:srgbClr val="008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73157" autoAdjust="0"/>
  </p:normalViewPr>
  <p:slideViewPr>
    <p:cSldViewPr snapToGrid="0">
      <p:cViewPr varScale="1">
        <p:scale>
          <a:sx n="61" d="100"/>
          <a:sy n="61" d="100"/>
        </p:scale>
        <p:origin x="1734" y="84"/>
      </p:cViewPr>
      <p:guideLst>
        <p:guide orient="horz" pos="2881"/>
        <p:guide pos="51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196"/>
    </p:cViewPr>
  </p:sorterViewPr>
  <p:notesViewPr>
    <p:cSldViewPr snapToGrid="0">
      <p:cViewPr>
        <p:scale>
          <a:sx n="100" d="100"/>
          <a:sy n="100" d="100"/>
        </p:scale>
        <p:origin x="3612" y="138"/>
      </p:cViewPr>
      <p:guideLst>
        <p:guide orient="horz" pos="3127"/>
        <p:guide pos="210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38"/>
          <c:dLbls>
            <c:dLbl>
              <c:idx val="0"/>
              <c:layout>
                <c:manualLayout>
                  <c:x val="2.8247868270197571E-3"/>
                  <c:y val="5.463558566264720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95D-48FB-AB57-3F0883D1DDB4}"/>
                </c:ext>
              </c:extLst>
            </c:dLbl>
            <c:spPr>
              <a:noFill/>
              <a:ln>
                <a:noFill/>
              </a:ln>
              <a:effectLst/>
            </c:spPr>
            <c:txPr>
              <a:bodyPr wrap="square" lIns="38100" tIns="19050" rIns="38100" bIns="19050" anchor="ctr">
                <a:spAutoFit/>
              </a:bodyPr>
              <a:lstStyle/>
              <a:p>
                <a:pPr>
                  <a:defRPr sz="18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Sheet1!$H$6:$H$15</c:f>
              <c:strCache>
                <c:ptCount val="10"/>
                <c:pt idx="0">
                  <c:v>Public administration, defence, education and health 25%</c:v>
                </c:pt>
                <c:pt idx="1">
                  <c:v>Production 22% </c:v>
                </c:pt>
                <c:pt idx="2">
                  <c:v>Wholesale, retail, transport, hotels and food 16%</c:v>
                </c:pt>
                <c:pt idx="3">
                  <c:v>Real estate activities 12%</c:v>
                </c:pt>
                <c:pt idx="4">
                  <c:v>Professional, scientific and technical activities; administrative and support service activities 7%</c:v>
                </c:pt>
                <c:pt idx="5">
                  <c:v>Construction 6%</c:v>
                </c:pt>
                <c:pt idx="6">
                  <c:v>Financial and insurance activities 4%</c:v>
                </c:pt>
                <c:pt idx="7">
                  <c:v>Other service activities 4%</c:v>
                </c:pt>
                <c:pt idx="8">
                  <c:v>Information and communication 3%</c:v>
                </c:pt>
                <c:pt idx="9">
                  <c:v>Agriculture, forestry and fishing  1%</c:v>
                </c:pt>
              </c:strCache>
            </c:strRef>
          </c:cat>
          <c:val>
            <c:numRef>
              <c:f>Sheet1!$I$6:$I$15</c:f>
              <c:numCache>
                <c:formatCode>General</c:formatCode>
                <c:ptCount val="10"/>
                <c:pt idx="0">
                  <c:v>24.7</c:v>
                </c:pt>
                <c:pt idx="1">
                  <c:v>21.8</c:v>
                </c:pt>
                <c:pt idx="2">
                  <c:v>16.2</c:v>
                </c:pt>
                <c:pt idx="3">
                  <c:v>12.1</c:v>
                </c:pt>
                <c:pt idx="4">
                  <c:v>7.1</c:v>
                </c:pt>
                <c:pt idx="5">
                  <c:v>6</c:v>
                </c:pt>
                <c:pt idx="6">
                  <c:v>4.5</c:v>
                </c:pt>
                <c:pt idx="7">
                  <c:v>3.6</c:v>
                </c:pt>
                <c:pt idx="8">
                  <c:v>3.2</c:v>
                </c:pt>
                <c:pt idx="9">
                  <c:v>0.8</c:v>
                </c:pt>
              </c:numCache>
            </c:numRef>
          </c:val>
          <c:extLst>
            <c:ext xmlns:c16="http://schemas.microsoft.com/office/drawing/2014/chart" uri="{C3380CC4-5D6E-409C-BE32-E72D297353CC}">
              <c16:uniqueId val="{00000000-B4AD-483E-AA5C-04D07D68CA75}"/>
            </c:ext>
          </c:extLst>
        </c:ser>
        <c:dLbls>
          <c:showLegendKey val="0"/>
          <c:showVal val="0"/>
          <c:showCatName val="0"/>
          <c:showSerName val="0"/>
          <c:showPercent val="1"/>
          <c:showBubbleSize val="0"/>
          <c:showLeaderLines val="1"/>
        </c:dLbls>
        <c:firstSliceAng val="0"/>
        <c:holeSize val="50"/>
      </c:doughnutChart>
    </c:plotArea>
    <c:legend>
      <c:legendPos val="r"/>
      <c:legendEntry>
        <c:idx val="0"/>
        <c:txPr>
          <a:bodyPr/>
          <a:lstStyle/>
          <a:p>
            <a:pPr rtl="0">
              <a:defRPr sz="1600" b="1">
                <a:ln>
                  <a:noFill/>
                </a:ln>
                <a:solidFill>
                  <a:schemeClr val="bg1"/>
                </a:solidFill>
                <a:latin typeface="+mn-lt"/>
              </a:defRPr>
            </a:pPr>
            <a:endParaRPr lang="en-US"/>
          </a:p>
        </c:txPr>
      </c:legendEntry>
      <c:legendEntry>
        <c:idx val="1"/>
        <c:txPr>
          <a:bodyPr/>
          <a:lstStyle/>
          <a:p>
            <a:pPr rtl="0">
              <a:defRPr sz="1600" b="1">
                <a:ln>
                  <a:noFill/>
                </a:ln>
                <a:solidFill>
                  <a:schemeClr val="bg1"/>
                </a:solidFill>
                <a:latin typeface="+mn-lt"/>
              </a:defRPr>
            </a:pPr>
            <a:endParaRPr lang="en-US"/>
          </a:p>
        </c:txPr>
      </c:legendEntry>
      <c:legendEntry>
        <c:idx val="2"/>
        <c:txPr>
          <a:bodyPr/>
          <a:lstStyle/>
          <a:p>
            <a:pPr rtl="0">
              <a:defRPr sz="1600" b="1">
                <a:ln>
                  <a:noFill/>
                </a:ln>
                <a:solidFill>
                  <a:schemeClr val="bg1"/>
                </a:solidFill>
                <a:latin typeface="+mn-lt"/>
              </a:defRPr>
            </a:pPr>
            <a:endParaRPr lang="en-US"/>
          </a:p>
        </c:txPr>
      </c:legendEntry>
      <c:legendEntry>
        <c:idx val="3"/>
        <c:txPr>
          <a:bodyPr/>
          <a:lstStyle/>
          <a:p>
            <a:pPr rtl="0">
              <a:defRPr sz="1600" b="1">
                <a:ln>
                  <a:noFill/>
                </a:ln>
                <a:solidFill>
                  <a:schemeClr val="bg1"/>
                </a:solidFill>
                <a:latin typeface="+mn-lt"/>
              </a:defRPr>
            </a:pPr>
            <a:endParaRPr lang="en-US"/>
          </a:p>
        </c:txPr>
      </c:legendEntry>
      <c:legendEntry>
        <c:idx val="8"/>
        <c:txPr>
          <a:bodyPr/>
          <a:lstStyle/>
          <a:p>
            <a:pPr rtl="0">
              <a:defRPr sz="1600" b="1">
                <a:ln>
                  <a:noFill/>
                </a:ln>
                <a:solidFill>
                  <a:schemeClr val="bg1"/>
                </a:solidFill>
                <a:latin typeface="+mn-lt"/>
              </a:defRPr>
            </a:pPr>
            <a:endParaRPr lang="en-US"/>
          </a:p>
        </c:txPr>
      </c:legendEntry>
      <c:layout>
        <c:manualLayout>
          <c:xMode val="edge"/>
          <c:yMode val="edge"/>
          <c:x val="0.58288273995921358"/>
          <c:y val="0"/>
          <c:w val="0.41711726515736247"/>
          <c:h val="1"/>
        </c:manualLayout>
      </c:layout>
      <c:overlay val="0"/>
      <c:txPr>
        <a:bodyPr/>
        <a:lstStyle/>
        <a:p>
          <a:pPr rtl="0">
            <a:defRPr sz="1600" b="1">
              <a:ln>
                <a:noFill/>
              </a:ln>
              <a:solidFill>
                <a:schemeClr val="bg1"/>
              </a:solidFill>
              <a:latin typeface="+mn-lt"/>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0343" tIns="45171" rIns="90343" bIns="45171"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6332"/>
          </a:xfrm>
          <a:prstGeom prst="rect">
            <a:avLst/>
          </a:prstGeom>
        </p:spPr>
        <p:txBody>
          <a:bodyPr vert="horz" lIns="90343" tIns="45171" rIns="90343" bIns="45171" rtlCol="0"/>
          <a:lstStyle>
            <a:lvl1pPr algn="r">
              <a:defRPr sz="1200"/>
            </a:lvl1pPr>
          </a:lstStyle>
          <a:p>
            <a:fld id="{811425C8-03E6-443B-88EC-B243EEE5BA5B}" type="datetimeFigureOut">
              <a:rPr lang="en-GB" smtClean="0"/>
              <a:t>22/10/2019</a:t>
            </a:fld>
            <a:endParaRPr lang="en-GB"/>
          </a:p>
        </p:txBody>
      </p:sp>
      <p:sp>
        <p:nvSpPr>
          <p:cNvPr id="4" name="Footer Placeholder 3"/>
          <p:cNvSpPr>
            <a:spLocks noGrp="1"/>
          </p:cNvSpPr>
          <p:nvPr>
            <p:ph type="ftr" sz="quarter" idx="2"/>
          </p:nvPr>
        </p:nvSpPr>
        <p:spPr>
          <a:xfrm>
            <a:off x="0" y="9428584"/>
            <a:ext cx="2889938" cy="496332"/>
          </a:xfrm>
          <a:prstGeom prst="rect">
            <a:avLst/>
          </a:prstGeom>
        </p:spPr>
        <p:txBody>
          <a:bodyPr vert="horz" lIns="90343" tIns="45171" rIns="90343" bIns="45171"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0343" tIns="45171" rIns="90343" bIns="45171" rtlCol="0" anchor="b"/>
          <a:lstStyle>
            <a:lvl1pPr algn="r">
              <a:defRPr sz="1200"/>
            </a:lvl1pPr>
          </a:lstStyle>
          <a:p>
            <a:fld id="{CED5783B-2C96-40A5-B4C1-3CD2B5834D51}" type="slidenum">
              <a:rPr lang="en-GB" smtClean="0"/>
              <a:t>‹#›</a:t>
            </a:fld>
            <a:endParaRPr lang="en-GB"/>
          </a:p>
        </p:txBody>
      </p:sp>
    </p:spTree>
    <p:extLst>
      <p:ext uri="{BB962C8B-B14F-4D97-AF65-F5344CB8AC3E}">
        <p14:creationId xmlns:p14="http://schemas.microsoft.com/office/powerpoint/2010/main" val="3226973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8" y="393700"/>
            <a:ext cx="6615112" cy="3722688"/>
          </a:xfrm>
          <a:prstGeom prst="rect">
            <a:avLst/>
          </a:prstGeom>
          <a:noFill/>
          <a:ln w="12700">
            <a:solidFill>
              <a:prstClr val="black"/>
            </a:solidFill>
          </a:ln>
        </p:spPr>
        <p:txBody>
          <a:bodyPr vert="horz" lIns="90343" tIns="45171" rIns="90343" bIns="45171" rtlCol="0" anchor="ctr"/>
          <a:lstStyle/>
          <a:p>
            <a:pPr lvl="0"/>
            <a:endParaRPr lang="en-GB" noProof="0"/>
          </a:p>
        </p:txBody>
      </p:sp>
      <p:sp>
        <p:nvSpPr>
          <p:cNvPr id="5" name="Notes Placeholder 4"/>
          <p:cNvSpPr>
            <a:spLocks noGrp="1"/>
          </p:cNvSpPr>
          <p:nvPr>
            <p:ph type="body" sz="quarter" idx="3"/>
          </p:nvPr>
        </p:nvSpPr>
        <p:spPr>
          <a:xfrm>
            <a:off x="373874" y="4489548"/>
            <a:ext cx="5931446" cy="4466987"/>
          </a:xfrm>
          <a:prstGeom prst="rect">
            <a:avLst/>
          </a:prstGeom>
        </p:spPr>
        <p:txBody>
          <a:bodyPr vert="horz" lIns="90343" tIns="45171" rIns="90343" bIns="45171"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282932" y="9238543"/>
            <a:ext cx="2889938" cy="496332"/>
          </a:xfrm>
          <a:prstGeom prst="rect">
            <a:avLst/>
          </a:prstGeom>
        </p:spPr>
        <p:txBody>
          <a:bodyPr vert="horz" lIns="90343" tIns="45171" rIns="90343" bIns="45171" rtlCol="0" anchor="b"/>
          <a:lstStyle>
            <a:lvl1pPr algn="l" defTabSz="1434191" fontAlgn="auto">
              <a:spcBef>
                <a:spcPts val="0"/>
              </a:spcBef>
              <a:spcAft>
                <a:spcPts val="0"/>
              </a:spcAft>
              <a:defRPr sz="1000">
                <a:solidFill>
                  <a:srgbClr val="444444"/>
                </a:solidFill>
                <a:latin typeface="Arial" panose="020B0604020202020204" pitchFamily="34" charset="0"/>
                <a:cs typeface="Arial" panose="020B0604020202020204" pitchFamily="34" charset="0"/>
              </a:defRPr>
            </a:lvl1pPr>
          </a:lstStyle>
          <a:p>
            <a:pPr>
              <a:defRPr/>
            </a:pPr>
            <a:endParaRPr lang="en-GB" dirty="0"/>
          </a:p>
        </p:txBody>
      </p:sp>
      <p:sp>
        <p:nvSpPr>
          <p:cNvPr id="7" name="Slide Number Placeholder 6"/>
          <p:cNvSpPr>
            <a:spLocks noGrp="1"/>
          </p:cNvSpPr>
          <p:nvPr>
            <p:ph type="sldNum" sz="quarter" idx="5"/>
          </p:nvPr>
        </p:nvSpPr>
        <p:spPr>
          <a:xfrm>
            <a:off x="3514886" y="9238543"/>
            <a:ext cx="2889938" cy="496332"/>
          </a:xfrm>
          <a:prstGeom prst="rect">
            <a:avLst/>
          </a:prstGeom>
        </p:spPr>
        <p:txBody>
          <a:bodyPr vert="horz" lIns="90343" tIns="45171" rIns="90343" bIns="45171" rtlCol="0" anchor="b"/>
          <a:lstStyle>
            <a:lvl1pPr algn="r" defTabSz="1434191" fontAlgn="auto">
              <a:spcBef>
                <a:spcPts val="0"/>
              </a:spcBef>
              <a:spcAft>
                <a:spcPts val="0"/>
              </a:spcAft>
              <a:defRPr sz="1000">
                <a:solidFill>
                  <a:srgbClr val="989567"/>
                </a:solidFill>
                <a:latin typeface="Arial" panose="020B0604020202020204" pitchFamily="34" charset="0"/>
                <a:cs typeface="Arial" panose="020B0604020202020204" pitchFamily="34" charset="0"/>
              </a:defRPr>
            </a:lvl1pPr>
          </a:lstStyle>
          <a:p>
            <a:pPr>
              <a:defRPr/>
            </a:pPr>
            <a:fld id="{547B1EA6-0A2D-4535-9659-CC48387138F0}" type="slidenum">
              <a:rPr lang="en-GB" smtClean="0"/>
              <a:pPr>
                <a:defRPr/>
              </a:pPr>
              <a:t>‹#›</a:t>
            </a:fld>
            <a:endParaRPr lang="en-GB" dirty="0"/>
          </a:p>
        </p:txBody>
      </p:sp>
    </p:spTree>
    <p:extLst>
      <p:ext uri="{BB962C8B-B14F-4D97-AF65-F5344CB8AC3E}">
        <p14:creationId xmlns:p14="http://schemas.microsoft.com/office/powerpoint/2010/main" val="4125908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rgbClr val="444444"/>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000" kern="1200">
        <a:solidFill>
          <a:srgbClr val="444444"/>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000" kern="1200">
        <a:solidFill>
          <a:srgbClr val="444444"/>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000" kern="1200">
        <a:solidFill>
          <a:srgbClr val="444444"/>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000" kern="1200">
        <a:solidFill>
          <a:srgbClr val="444444"/>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wsj.com/graphics/what-a-no-deal-brexit-could-mean-for-trade-with-the-eu/" TargetMode="External"/><Relationship Id="rId13" Type="http://schemas.openxmlformats.org/officeDocument/2006/relationships/hyperlink" Target="https://www.businessinsider.com/bank-of-englands-iain-mccafferty-exodus-of-eu-bankers-from-london-2018-8" TargetMode="External"/><Relationship Id="rId18" Type="http://schemas.openxmlformats.org/officeDocument/2006/relationships/hyperlink" Target="https://www.nmc.org.uk/news/news-and-updates/increasing-number-nurses-midwives-leaving-profession-major-challenges/" TargetMode="External"/><Relationship Id="rId3" Type="http://schemas.openxmlformats.org/officeDocument/2006/relationships/image" Target="../media/image12.jpg"/><Relationship Id="rId7" Type="http://schemas.openxmlformats.org/officeDocument/2006/relationships/hyperlink" Target="http://www.businessinsider.com/no-deal-brexit-food-rotting-at-ports-2018-7" TargetMode="External"/><Relationship Id="rId12" Type="http://schemas.openxmlformats.org/officeDocument/2006/relationships/hyperlink" Target="http://www.marketwatch.com/story/how-the-us-could-be-a-winner-from-brexit-2016-06-27" TargetMode="External"/><Relationship Id="rId17" Type="http://schemas.openxmlformats.org/officeDocument/2006/relationships/hyperlink" Target="http://content.digital.nhs.uk/media/25602/Leavers-and-stability-index-from-the-NHS-by-nationality-group-June-2016-to-June-2017/xls/Leavers_and_stability_index_from_the_NHS_by_nationality_group__June_2016_to_June_2017.xlsx" TargetMode="External"/><Relationship Id="rId2" Type="http://schemas.openxmlformats.org/officeDocument/2006/relationships/slide" Target="../slides/slide11.xml"/><Relationship Id="rId16" Type="http://schemas.openxmlformats.org/officeDocument/2006/relationships/hyperlink" Target="https://www.nytimes.com/2017/11/21/world/europe/nhs-brexit-eu-migrants.html" TargetMode="External"/><Relationship Id="rId1" Type="http://schemas.openxmlformats.org/officeDocument/2006/relationships/notesMaster" Target="../notesMasters/notesMaster1.xml"/><Relationship Id="rId6" Type="http://schemas.openxmlformats.org/officeDocument/2006/relationships/hyperlink" Target="https://www.thebalance.com/imports-definition-examples-effect-on-economy-3305851" TargetMode="External"/><Relationship Id="rId11" Type="http://schemas.openxmlformats.org/officeDocument/2006/relationships/hyperlink" Target="https://www.businessinsider.com/r-uk-heatwave-will-hit-food-supplies-could-worsen-brexit-disruption-food-lobby-2018-7" TargetMode="External"/><Relationship Id="rId5" Type="http://schemas.openxmlformats.org/officeDocument/2006/relationships/hyperlink" Target="https://www.thebalance.com/exports-definition-examples-effect-on-economy-3305838" TargetMode="External"/><Relationship Id="rId15" Type="http://schemas.openxmlformats.org/officeDocument/2006/relationships/hyperlink" Target="https://www.thebalance.com/germany-s-economy-3306346" TargetMode="External"/><Relationship Id="rId10" Type="http://schemas.openxmlformats.org/officeDocument/2006/relationships/hyperlink" Target="https://www.thebalance.com/standard-of-living-3305758" TargetMode="External"/><Relationship Id="rId19"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hyperlink" Target="https://www.thebalance.com/what-is-inflation-how-it-s-measured-and-managed-3306170" TargetMode="External"/><Relationship Id="rId14" Type="http://schemas.openxmlformats.org/officeDocument/2006/relationships/hyperlink" Target="https://www.bloomberg.com/news/articles/2018-06-17/london-house-prices-continue-descent-as-buying-season-ends?utm_campaign=news&amp;utm_medium=bd&amp;utm_source=applenew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ur01.safelinks.protection.outlook.com/?url=http://businesswales.gov.wales&amp;data=02|01|EuropeanTransitionMailbox@gov.wales|788ace0556c74e71f81808d7425d460a|a2cc36c592804ae78887d06dab89216b|0|0|637050840688580396&amp;sdata=tsQclO8I/Ufaj1gdfR4Zqxf95sHw%2B5jPNnj1OIbjK5U%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image" Target="../media/image6.png"/></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image" Target="../media/image10.png"/><Relationship Id="rId4" Type="http://schemas.openxmlformats.org/officeDocument/2006/relationships/image" Target="../media/image20.png"/></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6.png"/></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ov.wales/package-of-support-for-eu-citizens-living-in-wales-announce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stituteforgovernment.org.uk/explainers/public-procureme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ov.uk/government/publications/joint-ministerial-committee-communique-16-october-201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image" Target="../media/image4.png"/><Relationship Id="rId4" Type="http://schemas.openxmlformats.org/officeDocument/2006/relationships/image" Target="../media/image6.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2"/>
          <p:cNvSpPr>
            <a:spLocks noGrp="1"/>
          </p:cNvSpPr>
          <p:nvPr>
            <p:ph type="body" idx="3"/>
          </p:nvPr>
        </p:nvSpPr>
        <p:spPr>
          <a:xfrm>
            <a:off x="7102499" y="14292"/>
            <a:ext cx="4105707" cy="9912347"/>
          </a:xfrm>
        </p:spPr>
        <p:txBody>
          <a:bodyPr numCol="1" spcCol="177840"/>
          <a:lstStyle/>
          <a:p>
            <a:pPr algn="just">
              <a:spcBef>
                <a:spcPts val="0"/>
              </a:spcBef>
            </a:pPr>
            <a:endParaRPr lang="en-GB"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579" y="8658426"/>
            <a:ext cx="1327945" cy="592976"/>
          </a:xfrm>
          <a:prstGeom prst="rect">
            <a:avLst/>
          </a:prstGeom>
        </p:spPr>
      </p:pic>
      <p:grpSp>
        <p:nvGrpSpPr>
          <p:cNvPr id="14" name="Group 13"/>
          <p:cNvGrpSpPr/>
          <p:nvPr/>
        </p:nvGrpSpPr>
        <p:grpSpPr>
          <a:xfrm>
            <a:off x="668453" y="711646"/>
            <a:ext cx="5317957" cy="344621"/>
            <a:chOff x="687387" y="655538"/>
            <a:chExt cx="5468596" cy="317450"/>
          </a:xfrm>
        </p:grpSpPr>
        <p:sp>
          <p:nvSpPr>
            <p:cNvPr id="15" name="TextBox 14"/>
            <p:cNvSpPr txBox="1"/>
            <p:nvPr/>
          </p:nvSpPr>
          <p:spPr>
            <a:xfrm>
              <a:off x="694702" y="762651"/>
              <a:ext cx="5215104" cy="156783"/>
            </a:xfrm>
            <a:prstGeom prst="rect">
              <a:avLst/>
            </a:prstGeom>
            <a:noFill/>
          </p:spPr>
          <p:txBody>
            <a:bodyPr wrap="square" lIns="0" tIns="0" rtlCol="0">
              <a:spAutoFit/>
            </a:bodyPr>
            <a:lstStyle/>
            <a:p>
              <a:pPr>
                <a:spcBef>
                  <a:spcPts val="0"/>
                </a:spcBef>
              </a:pPr>
              <a:r>
                <a:rPr lang="en-GB" sz="800" cap="all" dirty="0">
                  <a:solidFill>
                    <a:schemeClr val="bg1"/>
                  </a:solidFill>
                  <a:latin typeface="Times New Roman" panose="02020603050405020304" pitchFamily="18" charset="0"/>
                  <a:cs typeface="Times New Roman" panose="02020603050405020304" pitchFamily="18" charset="0"/>
                </a:rPr>
                <a:t>This </a:t>
              </a:r>
              <a:r>
                <a:rPr lang="en-GB" sz="800" cap="all">
                  <a:solidFill>
                    <a:schemeClr val="bg1"/>
                  </a:solidFill>
                  <a:latin typeface="Times New Roman" panose="02020603050405020304" pitchFamily="18" charset="0"/>
                  <a:cs typeface="Times New Roman" panose="02020603050405020304" pitchFamily="18" charset="0"/>
                </a:rPr>
                <a:t>Is </a:t>
              </a:r>
              <a:r>
                <a:rPr lang="en-GB" sz="800" cap="all" smtClean="0">
                  <a:solidFill>
                    <a:schemeClr val="bg1"/>
                  </a:solidFill>
                  <a:latin typeface="Times New Roman" panose="02020603050405020304" pitchFamily="18" charset="0"/>
                  <a:cs typeface="Times New Roman" panose="02020603050405020304" pitchFamily="18" charset="0"/>
                </a:rPr>
                <a:t>trade and investment</a:t>
              </a:r>
              <a:endParaRPr lang="en-GB" sz="800" cap="all"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687387" y="655538"/>
              <a:ext cx="546859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7387" y="972988"/>
              <a:ext cx="546859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133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27">
              <a:defRPr/>
            </a:pPr>
            <a:r>
              <a:rPr lang="en-GB" dirty="0"/>
              <a:t>Our published No Deal Action Plan sets out a range of interventions and actions that support Wales’ response, addressing impacts already being felt and those we anticipate will be realised in the event of a no deal Brexit. These measures encompass our contribution to actions needed to keep transport moving through our ports as well as the essential support and advice we are providing to businesses across Wales. </a:t>
            </a:r>
            <a:endParaRPr lang="en-GB" dirty="0" smtClean="0">
              <a:effectLst/>
            </a:endParaRPr>
          </a:p>
          <a:p>
            <a:endParaRPr lang="en-GB" dirty="0" smtClean="0"/>
          </a:p>
          <a:p>
            <a:endParaRPr lang="en-GB" dirty="0" smtClean="0"/>
          </a:p>
          <a:p>
            <a:r>
              <a:rPr lang="en-GB" dirty="0"/>
              <a:t>Brexit effects have been felt for some time now – and will continue to impact business confidence after the point of departure. This is not just a day one issue.</a:t>
            </a:r>
          </a:p>
          <a:p>
            <a:endParaRPr lang="en-GB" dirty="0"/>
          </a:p>
          <a:p>
            <a:r>
              <a:rPr lang="en-GB" dirty="0"/>
              <a:t>But in terms of day 1 preparedness, our frontline services for businesses and individuals are ready to respond,  with for example, Business Wales and the Development Bank of Wales both now positioned to mobilise human and financial resource flexibly and at pace.  </a:t>
            </a:r>
          </a:p>
          <a:p>
            <a:endParaRPr lang="en-GB" dirty="0"/>
          </a:p>
          <a:p>
            <a:r>
              <a:rPr lang="en-GB" dirty="0"/>
              <a:t>Leading up to exit day, Ministers have been highlighting “low cost, no regret” actions for business. We are cascading information through business networks and have also written directly to over 18,500 businesses. </a:t>
            </a:r>
          </a:p>
          <a:p>
            <a:endParaRPr lang="en-GB" dirty="0"/>
          </a:p>
          <a:p>
            <a:r>
              <a:rPr lang="en-GB" b="1" u="sng" dirty="0"/>
              <a:t>WG Action Plan: Business Readiness </a:t>
            </a:r>
          </a:p>
          <a:p>
            <a:r>
              <a:rPr lang="en-GB" dirty="0"/>
              <a:t> </a:t>
            </a:r>
          </a:p>
          <a:p>
            <a:pPr lvl="0"/>
            <a:r>
              <a:rPr lang="en-GB" dirty="0"/>
              <a:t>We are concerned about the </a:t>
            </a:r>
            <a:r>
              <a:rPr lang="en-GB" b="1" dirty="0"/>
              <a:t>cumulative impacts some of our communities may be facing</a:t>
            </a:r>
            <a:r>
              <a:rPr lang="en-GB" dirty="0"/>
              <a:t> and how we deal with these.  We have plans in place for regional response teams which will operate across the three regions set out in the EAP, and bring together WG officials as well as DWP, JCP, trade unions and other agencies</a:t>
            </a:r>
          </a:p>
          <a:p>
            <a:r>
              <a:rPr lang="en-GB" dirty="0"/>
              <a:t> </a:t>
            </a:r>
          </a:p>
          <a:p>
            <a:pPr lvl="0"/>
            <a:r>
              <a:rPr lang="en-GB" dirty="0"/>
              <a:t>The </a:t>
            </a:r>
            <a:r>
              <a:rPr lang="en-GB" b="1" dirty="0"/>
              <a:t>prolonged uncertainty is compounding the acute concerns</a:t>
            </a:r>
            <a:r>
              <a:rPr lang="en-GB" dirty="0"/>
              <a:t> being felt by many businesses and there continues to be evidence of delayed investments, businesses moving to the EU and reticence to make business decisions. </a:t>
            </a:r>
          </a:p>
          <a:p>
            <a:r>
              <a:rPr lang="en-GB" dirty="0"/>
              <a:t> </a:t>
            </a:r>
          </a:p>
          <a:p>
            <a:pPr lvl="0"/>
            <a:r>
              <a:rPr lang="en-GB" dirty="0"/>
              <a:t>There is </a:t>
            </a:r>
            <a:r>
              <a:rPr lang="en-GB" b="1" dirty="0"/>
              <a:t>continued uncertainty over employment and jobs</a:t>
            </a:r>
            <a:r>
              <a:rPr lang="en-GB" dirty="0"/>
              <a:t>, as well as concern over access to finance against a backdrop of wider fragility across the economy.</a:t>
            </a:r>
          </a:p>
          <a:p>
            <a:r>
              <a:rPr lang="en-GB" dirty="0"/>
              <a:t> </a:t>
            </a:r>
          </a:p>
          <a:p>
            <a:pPr lvl="0"/>
            <a:r>
              <a:rPr lang="en-GB" dirty="0"/>
              <a:t>Ministers have written to businesses setting out steps businesses could be taking now, irrespective of the uncertainty. This went to over 18,500 businesses on the Business Wales database. </a:t>
            </a:r>
          </a:p>
          <a:p>
            <a:pPr lvl="0"/>
            <a:endParaRPr lang="en-GB" dirty="0"/>
          </a:p>
          <a:p>
            <a:pPr lvl="0"/>
            <a:r>
              <a:rPr lang="en-GB" dirty="0"/>
              <a:t>We are </a:t>
            </a:r>
            <a:r>
              <a:rPr lang="en-GB" b="1" dirty="0"/>
              <a:t>not formally working with the UK Government publicity campaign</a:t>
            </a:r>
            <a:r>
              <a:rPr lang="en-GB" dirty="0"/>
              <a:t>.  However, Welsh Government has been present at recent BEIS Business Readiness Events in Wales – 14</a:t>
            </a:r>
            <a:r>
              <a:rPr lang="en-GB" baseline="30000" dirty="0"/>
              <a:t>th</a:t>
            </a:r>
            <a:r>
              <a:rPr lang="en-GB" dirty="0"/>
              <a:t> October in Cardiff and 15</a:t>
            </a:r>
            <a:r>
              <a:rPr lang="en-GB" baseline="30000" dirty="0"/>
              <a:t>th</a:t>
            </a:r>
            <a:r>
              <a:rPr lang="en-GB" dirty="0"/>
              <a:t> October in Wrexham.  </a:t>
            </a:r>
          </a:p>
          <a:p>
            <a:endParaRPr lang="en-GB" dirty="0"/>
          </a:p>
          <a:p>
            <a:endParaRPr lang="en-GB" dirty="0"/>
          </a:p>
          <a:p>
            <a:endParaRPr lang="en-GB" dirty="0"/>
          </a:p>
          <a:p>
            <a:r>
              <a:rPr lang="en-GB" b="1" u="sng" dirty="0"/>
              <a:t>WG Action Plan: Skills / Individual Support</a:t>
            </a:r>
          </a:p>
          <a:p>
            <a:r>
              <a:rPr lang="en-GB" dirty="0"/>
              <a:t> </a:t>
            </a:r>
          </a:p>
          <a:p>
            <a:pPr lvl="0"/>
            <a:r>
              <a:rPr lang="en-GB" dirty="0"/>
              <a:t>The Chief Economist recognises that supporting the conditions for job creation and business success, while </a:t>
            </a:r>
            <a:r>
              <a:rPr lang="en-GB" b="1" dirty="0"/>
              <a:t>supporting people who cannot find work (particularly through education and training), is likely to be more effective than seeking to preserve existing industries or jobs</a:t>
            </a:r>
            <a:r>
              <a:rPr lang="en-GB" dirty="0"/>
              <a:t>.</a:t>
            </a:r>
          </a:p>
          <a:p>
            <a:pPr lvl="0"/>
            <a:endParaRPr lang="en-GB" dirty="0"/>
          </a:p>
          <a:p>
            <a:pPr lvl="0"/>
            <a:r>
              <a:rPr lang="en-GB" dirty="0"/>
              <a:t>Our employability support programmes are a vital part of ensuring a prosperous Wales. </a:t>
            </a:r>
          </a:p>
          <a:p>
            <a:pPr lvl="0"/>
            <a:endParaRPr lang="en-GB" dirty="0"/>
          </a:p>
          <a:p>
            <a:pPr lvl="0"/>
            <a:r>
              <a:rPr lang="en-GB" dirty="0"/>
              <a:t>From April 2020, </a:t>
            </a:r>
            <a:r>
              <a:rPr lang="en-GB" b="1" dirty="0" err="1"/>
              <a:t>ReAct</a:t>
            </a:r>
            <a:r>
              <a:rPr lang="en-GB" b="1" dirty="0"/>
              <a:t> will be replaced by Job Support Wales</a:t>
            </a:r>
            <a:r>
              <a:rPr lang="en-GB" dirty="0"/>
              <a:t>. </a:t>
            </a:r>
          </a:p>
          <a:p>
            <a:pPr lvl="0"/>
            <a:endParaRPr lang="en-GB" dirty="0"/>
          </a:p>
          <a:p>
            <a:pPr lvl="0"/>
            <a:r>
              <a:rPr lang="en-GB" dirty="0"/>
              <a:t>Our community </a:t>
            </a:r>
            <a:r>
              <a:rPr lang="en-GB" b="1" dirty="0"/>
              <a:t>employability support programmes</a:t>
            </a:r>
            <a:r>
              <a:rPr lang="en-GB" dirty="0"/>
              <a:t> work in some of our most vulnerable communities to help people facing complex barriers progress into work. We have identified that these communities will be the worst affected. </a:t>
            </a:r>
          </a:p>
          <a:p>
            <a:pPr lvl="0"/>
            <a:endParaRPr lang="en-GB" dirty="0"/>
          </a:p>
          <a:p>
            <a:pPr lvl="0"/>
            <a:r>
              <a:rPr lang="en-GB" dirty="0"/>
              <a:t>Our </a:t>
            </a:r>
            <a:r>
              <a:rPr lang="en-GB" b="1" dirty="0"/>
              <a:t>Flexible Skills Programme</a:t>
            </a:r>
            <a:r>
              <a:rPr lang="en-GB" dirty="0"/>
              <a:t> is supporting employers’ skills needs across Wales. We are providing £6m from the European Transition Fund for training and up-skilling the workforce in Wales’ automotive and aero-industry sectors via this Programme.</a:t>
            </a:r>
          </a:p>
          <a:p>
            <a:pPr lvl="0"/>
            <a:endParaRPr lang="en-GB" dirty="0"/>
          </a:p>
          <a:p>
            <a:pPr lvl="0"/>
            <a:r>
              <a:rPr lang="en-GB" b="1" dirty="0" err="1"/>
              <a:t>ReAct</a:t>
            </a:r>
            <a:r>
              <a:rPr lang="en-GB" b="1" dirty="0"/>
              <a:t> and Job Support Wales</a:t>
            </a:r>
            <a:r>
              <a:rPr lang="en-GB" dirty="0"/>
              <a:t> work on a well-established programme to address the needs of people who have been made redundant, or are at risk of redundancy, through a series of measures designed to remove barriers to obtaining new employment, including employer incentives to take on new recruits.</a:t>
            </a:r>
          </a:p>
          <a:p>
            <a:pPr lvl="0"/>
            <a:endParaRPr lang="en-GB" dirty="0"/>
          </a:p>
          <a:p>
            <a:pPr lvl="0"/>
            <a:r>
              <a:rPr lang="en-GB" dirty="0"/>
              <a:t>Communities for Work, Communities for Work Plus and Parents, Childcare Employment are delivered in the hearts of our most disadvantaged communities.  They work with partner organisations such as local authorities and Job Centre Plus, to provide a person-centred approach, offering holistic support to tackle a range of complex barriers that participants face and helps them progress into employment.  </a:t>
            </a:r>
          </a:p>
          <a:p>
            <a:endParaRPr lang="en-GB" dirty="0"/>
          </a:p>
          <a:p>
            <a:endParaRPr lang="en-GB" dirty="0"/>
          </a:p>
          <a:p>
            <a:r>
              <a:rPr lang="en-GB" dirty="0"/>
              <a:t>While it is not all about numbers, a few key headlines on financial support are:</a:t>
            </a:r>
          </a:p>
          <a:p>
            <a:endParaRPr lang="en-GB" dirty="0"/>
          </a:p>
          <a:p>
            <a:pPr lvl="0"/>
            <a:r>
              <a:rPr lang="en-GB" dirty="0"/>
              <a:t>There is circa </a:t>
            </a:r>
            <a:r>
              <a:rPr lang="en-GB" b="1" dirty="0"/>
              <a:t>£10m available in the Economy Futures Fund</a:t>
            </a:r>
            <a:r>
              <a:rPr lang="en-GB" dirty="0"/>
              <a:t> created under the Economic Action Plan.  Its main purpose is to assist businesses with expansion and sustainability activities, but can also be utilised to assist businesses facing difficulties. </a:t>
            </a:r>
          </a:p>
          <a:p>
            <a:r>
              <a:rPr lang="en-GB" dirty="0"/>
              <a:t> </a:t>
            </a:r>
          </a:p>
          <a:p>
            <a:pPr lvl="0"/>
            <a:r>
              <a:rPr lang="en-GB" dirty="0"/>
              <a:t>A £4m fund to test new ways of nurturing and growing the </a:t>
            </a:r>
            <a:r>
              <a:rPr lang="en-GB" b="1" dirty="0"/>
              <a:t>foundation economy</a:t>
            </a:r>
            <a:r>
              <a:rPr lang="en-GB" dirty="0"/>
              <a:t> </a:t>
            </a:r>
          </a:p>
          <a:p>
            <a:pPr lvl="0"/>
            <a:endParaRPr lang="en-GB" dirty="0"/>
          </a:p>
          <a:p>
            <a:pPr lvl="0"/>
            <a:r>
              <a:rPr lang="en-GB" b="1" dirty="0"/>
              <a:t>Extra Capital investment - £85m</a:t>
            </a:r>
            <a:r>
              <a:rPr lang="en-GB" dirty="0"/>
              <a:t> for capital investment to support the economy in Wales to provide economic benefits against the ongoing uncertainty of Brexit</a:t>
            </a:r>
            <a:endParaRPr lang="en-GB" dirty="0" smtClean="0">
              <a:effectLst/>
            </a:endParaRPr>
          </a:p>
          <a:p>
            <a:r>
              <a:rPr lang="en-GB" dirty="0"/>
              <a:t> </a:t>
            </a:r>
            <a:endParaRPr lang="en-GB" dirty="0" smtClean="0">
              <a:effectLst/>
            </a:endParaRPr>
          </a:p>
          <a:p>
            <a:pPr lvl="0"/>
            <a:r>
              <a:rPr lang="en-GB" dirty="0"/>
              <a:t>Supporting </a:t>
            </a:r>
            <a:r>
              <a:rPr lang="en-GB" b="1" dirty="0"/>
              <a:t>car and aero-industries - £6m funding</a:t>
            </a:r>
            <a:r>
              <a:rPr lang="en-GB" dirty="0"/>
              <a:t> for training and up-skilling the workforce in Wales’ automotive and aero-industry sectors</a:t>
            </a:r>
          </a:p>
          <a:p>
            <a:pPr lvl="0"/>
            <a:endParaRPr lang="en-GB" dirty="0" smtClean="0">
              <a:effectLst/>
            </a:endParaRPr>
          </a:p>
          <a:p>
            <a:pPr lvl="0"/>
            <a:r>
              <a:rPr lang="en-GB" dirty="0"/>
              <a:t>Financial support for businesses to prepare - </a:t>
            </a:r>
            <a:r>
              <a:rPr lang="en-GB" b="1" dirty="0"/>
              <a:t>£9.2m to help businesses build resilience ahead of Brexit</a:t>
            </a:r>
            <a:r>
              <a:rPr lang="en-GB" dirty="0"/>
              <a:t> has been made available across </a:t>
            </a:r>
            <a:r>
              <a:rPr lang="en-GB" b="1" dirty="0"/>
              <a:t>6 projects</a:t>
            </a:r>
            <a:r>
              <a:rPr lang="en-GB" dirty="0"/>
              <a:t>:  providing support and advice around trade and exports, capacity building, business confidence and resilience strengthening and offering financial support via non repayable Business Resilience grants to eligible businesses:  These, non-repayable, grants have provided financial support for 51 businesses, </a:t>
            </a:r>
            <a:r>
              <a:rPr lang="en-GB" b="1" dirty="0"/>
              <a:t>safeguarding 886 jobs</a:t>
            </a:r>
            <a:r>
              <a:rPr lang="en-GB" dirty="0"/>
              <a:t> and a forecasted total of 135 new jobs being created</a:t>
            </a:r>
          </a:p>
          <a:p>
            <a:pPr lvl="0"/>
            <a:endParaRPr lang="en-GB" dirty="0"/>
          </a:p>
          <a:p>
            <a:pPr lvl="0"/>
            <a:endParaRPr lang="en-GB" dirty="0"/>
          </a:p>
          <a:p>
            <a:pPr lvl="0"/>
            <a:endParaRPr lang="en-GB" dirty="0"/>
          </a:p>
          <a:p>
            <a:pPr lvl="0"/>
            <a:r>
              <a:rPr lang="en-GB" dirty="0" smtClean="0">
                <a:effectLst/>
                <a:latin typeface="Arial" panose="020B0604020202020204" pitchFamily="34" charset="0"/>
              </a:rPr>
              <a:t>The interventions we are supporting with the EU Transition Fund to date includes:</a:t>
            </a:r>
            <a:endParaRPr lang="en-GB" dirty="0" smtClean="0">
              <a:effectLst/>
            </a:endParaRPr>
          </a:p>
          <a:p>
            <a:r>
              <a:rPr lang="en-GB" dirty="0"/>
              <a:t> </a:t>
            </a:r>
          </a:p>
          <a:p>
            <a:pPr marL="169393" indent="-169393">
              <a:buFont typeface="Arial" panose="020B0604020202020204" pitchFamily="34" charset="0"/>
              <a:buChar char="•"/>
            </a:pPr>
            <a:r>
              <a:rPr lang="en-GB" dirty="0"/>
              <a:t>£5m to support farming, food and fishing sectors post-Brexit; </a:t>
            </a:r>
          </a:p>
          <a:p>
            <a:pPr marL="169393" indent="-169393">
              <a:buFont typeface="Arial" panose="020B0604020202020204" pitchFamily="34" charset="0"/>
              <a:buChar char="•"/>
            </a:pPr>
            <a:r>
              <a:rPr lang="en-GB" dirty="0"/>
              <a:t>£200k for research work on likely impacts and implications for social care workforce; </a:t>
            </a:r>
          </a:p>
          <a:p>
            <a:pPr marL="169393" indent="-169393">
              <a:buFont typeface="Arial" panose="020B0604020202020204" pitchFamily="34" charset="0"/>
              <a:buChar char="•"/>
            </a:pPr>
            <a:r>
              <a:rPr lang="en-GB" dirty="0"/>
              <a:t>£150k support for the WLGA to facilitate authorities with plans and preparedness for Brexit;</a:t>
            </a:r>
          </a:p>
          <a:p>
            <a:pPr marL="169393" indent="-169393">
              <a:buFont typeface="Arial" panose="020B0604020202020204" pitchFamily="34" charset="0"/>
              <a:buChar char="•"/>
            </a:pPr>
            <a:r>
              <a:rPr lang="en-GB" dirty="0"/>
              <a:t>£150k to support WCVA consider how Brexit will impact on community services in Wales;</a:t>
            </a:r>
          </a:p>
          <a:p>
            <a:pPr marL="169393" indent="-169393">
              <a:buFont typeface="Arial" panose="020B0604020202020204" pitchFamily="34" charset="0"/>
              <a:buChar char="•"/>
            </a:pPr>
            <a:r>
              <a:rPr lang="en-GB" dirty="0"/>
              <a:t>£3.5m support for Welsh Universities to drive international partnerships and promote Wales as a study destination; </a:t>
            </a:r>
          </a:p>
          <a:p>
            <a:pPr marL="169393" indent="-169393">
              <a:buFont typeface="Arial" panose="020B0604020202020204" pitchFamily="34" charset="0"/>
              <a:buChar char="•"/>
            </a:pPr>
            <a:r>
              <a:rPr lang="en-GB" dirty="0"/>
              <a:t>£6m funding for training and up-skilling the workforce in Wales’ automotive and aero-industry sectors; </a:t>
            </a:r>
          </a:p>
          <a:p>
            <a:pPr marL="169393" indent="-169393">
              <a:buFont typeface="Arial" panose="020B0604020202020204" pitchFamily="34" charset="0"/>
              <a:buChar char="•"/>
            </a:pPr>
            <a:r>
              <a:rPr lang="en-GB" dirty="0"/>
              <a:t>£350k to partner with OECD to inform both our future regional investment approach;</a:t>
            </a:r>
          </a:p>
          <a:p>
            <a:pPr marL="169393" indent="-169393">
              <a:buFont typeface="Arial" panose="020B0604020202020204" pitchFamily="34" charset="0"/>
              <a:buChar char="•"/>
            </a:pPr>
            <a:r>
              <a:rPr lang="en-GB" dirty="0"/>
              <a:t>A £7.5m Business Resilience scheme to aid business in Wales adapt to a post Brexit business environment.</a:t>
            </a:r>
          </a:p>
          <a:p>
            <a:pPr marL="169393" indent="-169393">
              <a:buFont typeface="Arial" panose="020B0604020202020204" pitchFamily="34" charset="0"/>
              <a:buChar char="•"/>
            </a:pPr>
            <a:r>
              <a:rPr lang="en-GB" dirty="0"/>
              <a:t>£210k to help prepare the health service in Wales for Brexit.</a:t>
            </a:r>
          </a:p>
          <a:p>
            <a:pPr marL="169393" indent="-169393">
              <a:buFont typeface="Arial" panose="020B0604020202020204" pitchFamily="34" charset="0"/>
              <a:buChar char="•"/>
            </a:pPr>
            <a:r>
              <a:rPr lang="en-GB" dirty="0"/>
              <a:t>£96,000 for training for veterinary surgeons so they can certify produce of animal origin exported to Wales to EU under a no deal. </a:t>
            </a:r>
            <a:br>
              <a:rPr lang="en-GB" dirty="0"/>
            </a:br>
            <a:r>
              <a:rPr lang="en-GB" dirty="0"/>
              <a:t>150k for ADSS (Association of Directors’ of Social Services) Cymru to provide professional advice and intelligence about the potential impact of Brexit on the delivery of social care in Wales;</a:t>
            </a:r>
          </a:p>
          <a:p>
            <a:pPr marL="169393" indent="-169393">
              <a:buFont typeface="Arial" panose="020B0604020202020204" pitchFamily="34" charset="0"/>
              <a:buChar char="•"/>
            </a:pPr>
            <a:r>
              <a:rPr lang="en-GB" dirty="0"/>
              <a:t>£590k to support preparations for successor arrangements to EU structural investment funds and implementation of a post-EU regional investment model for Wales. </a:t>
            </a:r>
          </a:p>
          <a:p>
            <a:pPr marL="169393" indent="-169393">
              <a:buFont typeface="Arial" panose="020B0604020202020204" pitchFamily="34" charset="0"/>
              <a:buChar char="•"/>
            </a:pPr>
            <a:r>
              <a:rPr lang="en-GB" dirty="0"/>
              <a:t>£435k for Police Partnership Resilience to support the police services’ preparations for Brexit, providing dedicated capacity and capability to support local resilience forums in planning and responding to adverse scenarios and civil emergencies, particularly in the context of a no deal scenario.</a:t>
            </a:r>
          </a:p>
          <a:p>
            <a:pPr marL="169393" indent="-169393">
              <a:buFont typeface="Arial" panose="020B0604020202020204" pitchFamily="34" charset="0"/>
              <a:buChar char="•"/>
            </a:pPr>
            <a:r>
              <a:rPr lang="en-GB" dirty="0"/>
              <a:t>£180k for UK field epidemiology – Once we leave the EU, we will lose access to epidemiology training through the European Programme for Intervention Epidemiology Training (EPIET). £180k has been awarded through the ETF to fund a place on the UK FETP in Wales, so that we can host fellows and participate in the training and network for this UK-wide programme.</a:t>
            </a:r>
          </a:p>
          <a:p>
            <a:pPr marL="169393" indent="-169393">
              <a:buFont typeface="Arial" panose="020B0604020202020204" pitchFamily="34" charset="0"/>
              <a:buChar char="•"/>
            </a:pPr>
            <a:r>
              <a:rPr lang="en-GB" dirty="0"/>
              <a:t>£500k for Settled Status and Immigration Advice - £500k to expand the provision of information and support, including immigration advice, to help EEA citizens living in Wales and reassurance for them to apply successfully for settled status.</a:t>
            </a:r>
          </a:p>
          <a:p>
            <a:pPr marL="169393" indent="-169393">
              <a:buFont typeface="Arial" panose="020B0604020202020204" pitchFamily="34" charset="0"/>
              <a:buChar char="•"/>
            </a:pPr>
            <a:r>
              <a:rPr lang="en-GB" dirty="0"/>
              <a:t>£500k for Local Resilience Forums (LRF) Civil Contingencies Support – we are providing £500k to help support LRFs fulfil their roles in the command, control and co-ordination arrangements for Operation Yellowhammer in Wales. Most LRFs employ just a single person to co-ordinate civil contingencies across large areas and they do not have any support to deliver out-of-hours services. £500k will enable them to increase staff numbers to co-ordinate the planning and to fulfil the reporting commitments required from them under Operation Yellowhammer. The additional staff will also provide support to any emergency response required during the period of leaving the EU when concurrent operations may be required.</a:t>
            </a:r>
          </a:p>
          <a:p>
            <a:pPr marL="169393" indent="-169393">
              <a:buFont typeface="Arial" panose="020B0604020202020204" pitchFamily="34" charset="0"/>
              <a:buChar char="•"/>
            </a:pPr>
            <a:r>
              <a:rPr lang="en-GB" dirty="0"/>
              <a:t>£28k for building resilience in farming communities - to determine the impact of Brexit on the health and well-being of rural farming communities in Wales, and produce an evidence-based model of support co-produced with farming communities. </a:t>
            </a:r>
          </a:p>
          <a:p>
            <a:pPr marL="169393" indent="-169393">
              <a:buFont typeface="Arial" panose="020B0604020202020204" pitchFamily="34" charset="0"/>
              <a:buChar char="•"/>
            </a:pPr>
            <a:r>
              <a:rPr lang="en-GB" dirty="0"/>
              <a:t>An extra £1.2m for local government. Up to £45,000 will be made available to each local authority in Wales, and a further £200,000 will be made available to them through the Welsh Local Government Association. The money will ensure there is a dedicated resource in each local authority to undertake the necessary planning, co-ordination and preparation work. </a:t>
            </a:r>
          </a:p>
          <a:p>
            <a:pPr marL="169393" indent="-169393">
              <a:buFont typeface="Arial" panose="020B0604020202020204" pitchFamily="34" charset="0"/>
              <a:buChar char="•"/>
            </a:pPr>
            <a:r>
              <a:rPr lang="en-GB" dirty="0"/>
              <a:t>An additional £1.7m to help Welsh SMEs weather the challenges and uncertainties of Brexit. The money is being made available via the Welsh Government’s Business Resilience Fund, which was launched in November, with an initial invite for SMEs to bid for their share of a £1m pot. </a:t>
            </a:r>
          </a:p>
          <a:p>
            <a:pPr marL="169393" indent="-169393">
              <a:buFont typeface="Arial" panose="020B0604020202020204" pitchFamily="34" charset="0"/>
              <a:buChar char="•"/>
            </a:pPr>
            <a:r>
              <a:rPr lang="en-GB" dirty="0"/>
              <a:t>£840,000 to reduce the scale and impact of hate crimes over two years. The funding will be shared across two strands: £360k for Victim Support Cymru to increase the capacity of its National Hate Crime Report &amp; Support Centre; £480K for a funding scheme offering one-off grants to organisations who work with Black, Asian and Minority Ethnic (BAME) and minority faith communities to help tackle hate crime, mitigate the impact of Brexit, and provide reassurances following the EU withdrawal. </a:t>
            </a:r>
          </a:p>
          <a:p>
            <a:pPr lvl="0"/>
            <a:endParaRPr lang="en-GB" dirty="0"/>
          </a:p>
          <a:p>
            <a:pPr lvl="0"/>
            <a:endParaRPr lang="en-GB" dirty="0"/>
          </a:p>
          <a:p>
            <a:pPr lvl="0"/>
            <a:endParaRPr lang="en-GB" dirty="0"/>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10</a:t>
            </a:fld>
            <a:endParaRPr lang="en-GB" dirty="0"/>
          </a:p>
        </p:txBody>
      </p:sp>
    </p:spTree>
    <p:extLst>
      <p:ext uri="{BB962C8B-B14F-4D97-AF65-F5344CB8AC3E}">
        <p14:creationId xmlns:p14="http://schemas.microsoft.com/office/powerpoint/2010/main" val="1350699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8114" b="-1"/>
          <a:stretch/>
        </p:blipFill>
        <p:spPr>
          <a:xfrm>
            <a:off x="383269" y="772698"/>
            <a:ext cx="5934654" cy="4190011"/>
          </a:xfrm>
          <a:prstGeom prst="rect">
            <a:avLst/>
          </a:prstGeom>
        </p:spPr>
      </p:pic>
      <p:grpSp>
        <p:nvGrpSpPr>
          <p:cNvPr id="6" name="Group 5"/>
          <p:cNvGrpSpPr/>
          <p:nvPr/>
        </p:nvGrpSpPr>
        <p:grpSpPr>
          <a:xfrm>
            <a:off x="367851" y="5098362"/>
            <a:ext cx="5933386" cy="424937"/>
            <a:chOff x="378271" y="2657282"/>
            <a:chExt cx="6101458" cy="424937"/>
          </a:xfrm>
        </p:grpSpPr>
        <p:sp>
          <p:nvSpPr>
            <p:cNvPr id="7" name="TextBox 6"/>
            <p:cNvSpPr txBox="1"/>
            <p:nvPr/>
          </p:nvSpPr>
          <p:spPr>
            <a:xfrm>
              <a:off x="382468" y="2657282"/>
              <a:ext cx="6090826" cy="327820"/>
            </a:xfrm>
            <a:prstGeom prst="rect">
              <a:avLst/>
            </a:prstGeom>
            <a:noFill/>
          </p:spPr>
          <p:txBody>
            <a:bodyPr wrap="square" lIns="0" tIns="0" rtlCol="0" anchor="b">
              <a:spAutoFit/>
            </a:bodyPr>
            <a:lstStyle/>
            <a:p>
              <a:pPr>
                <a:spcBef>
                  <a:spcPts val="0"/>
                </a:spcBef>
              </a:pPr>
              <a:r>
                <a:rPr lang="en-GB" sz="2000" cap="all" dirty="0" smtClean="0">
                  <a:solidFill>
                    <a:srgbClr val="1D1D1B"/>
                  </a:solidFill>
                  <a:latin typeface="Arial" panose="020B0604020202020204" pitchFamily="34" charset="0"/>
                  <a:cs typeface="Arial" panose="020B0604020202020204" pitchFamily="34" charset="0"/>
                </a:rPr>
                <a:t>BUILDING FURTHER </a:t>
              </a:r>
              <a:r>
                <a:rPr lang="en-GB" sz="2000" cap="all" dirty="0">
                  <a:solidFill>
                    <a:srgbClr val="1D1D1B"/>
                  </a:solidFill>
                  <a:latin typeface="Arial" panose="020B0604020202020204" pitchFamily="34" charset="0"/>
                  <a:cs typeface="Arial" panose="020B0604020202020204" pitchFamily="34" charset="0"/>
                </a:rPr>
                <a:t>CAPABILITY &amp; CAPACITY</a:t>
              </a:r>
            </a:p>
          </p:txBody>
        </p:sp>
        <p:cxnSp>
          <p:nvCxnSpPr>
            <p:cNvPr id="8" name="Straight Connector 7"/>
            <p:cNvCxnSpPr/>
            <p:nvPr/>
          </p:nvCxnSpPr>
          <p:spPr>
            <a:xfrm>
              <a:off x="378271" y="3082219"/>
              <a:ext cx="6101458" cy="0"/>
            </a:xfrm>
            <a:prstGeom prst="line">
              <a:avLst/>
            </a:prstGeom>
            <a:ln w="3175">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70" y="9076212"/>
            <a:ext cx="513396" cy="463556"/>
          </a:xfrm>
          <a:prstGeom prst="rect">
            <a:avLst/>
          </a:prstGeom>
        </p:spPr>
      </p:pic>
      <p:sp>
        <p:nvSpPr>
          <p:cNvPr id="10" name="Slide Number Placeholder 3"/>
          <p:cNvSpPr txBox="1">
            <a:spLocks/>
          </p:cNvSpPr>
          <p:nvPr/>
        </p:nvSpPr>
        <p:spPr>
          <a:xfrm>
            <a:off x="3405042" y="8984424"/>
            <a:ext cx="2889938" cy="496332"/>
          </a:xfrm>
          <a:prstGeom prst="rect">
            <a:avLst/>
          </a:prstGeom>
        </p:spPr>
        <p:txBody>
          <a:bodyPr vert="horz" lIns="90343" tIns="45171" rIns="90343" bIns="45171" rtlCol="0" anchor="b"/>
          <a:lstStyle>
            <a:defPPr>
              <a:defRPr lang="en-US"/>
            </a:defPPr>
            <a:lvl1pPr algn="r" defTabSz="1451610" rtl="0" fontAlgn="auto">
              <a:spcBef>
                <a:spcPts val="0"/>
              </a:spcBef>
              <a:spcAft>
                <a:spcPts val="0"/>
              </a:spcAft>
              <a:defRPr sz="1000" kern="1200">
                <a:solidFill>
                  <a:srgbClr val="989567"/>
                </a:solidFill>
                <a:latin typeface="Arial" panose="020B0604020202020204" pitchFamily="34" charset="0"/>
                <a:ea typeface="+mn-ea"/>
                <a:cs typeface="Arial" panose="020B0604020202020204" pitchFamily="34" charset="0"/>
              </a:defRPr>
            </a:lvl1pPr>
            <a:lvl2pPr marL="725488" indent="-268288" algn="l" defTabSz="1450975" rtl="0" fontAlgn="base">
              <a:spcBef>
                <a:spcPct val="0"/>
              </a:spcBef>
              <a:spcAft>
                <a:spcPct val="0"/>
              </a:spcAft>
              <a:defRPr sz="2900" kern="1200">
                <a:solidFill>
                  <a:schemeClr val="tx1"/>
                </a:solidFill>
                <a:latin typeface="Arial" charset="0"/>
                <a:ea typeface="+mn-ea"/>
                <a:cs typeface="+mn-cs"/>
              </a:defRPr>
            </a:lvl2pPr>
            <a:lvl3pPr marL="1450975" indent="-536575" algn="l" defTabSz="1450975" rtl="0" fontAlgn="base">
              <a:spcBef>
                <a:spcPct val="0"/>
              </a:spcBef>
              <a:spcAft>
                <a:spcPct val="0"/>
              </a:spcAft>
              <a:defRPr sz="2900" kern="1200">
                <a:solidFill>
                  <a:schemeClr val="tx1"/>
                </a:solidFill>
                <a:latin typeface="Arial" charset="0"/>
                <a:ea typeface="+mn-ea"/>
                <a:cs typeface="+mn-cs"/>
              </a:defRPr>
            </a:lvl3pPr>
            <a:lvl4pPr marL="2176463" indent="-804863" algn="l" defTabSz="1450975" rtl="0" fontAlgn="base">
              <a:spcBef>
                <a:spcPct val="0"/>
              </a:spcBef>
              <a:spcAft>
                <a:spcPct val="0"/>
              </a:spcAft>
              <a:defRPr sz="2900" kern="1200">
                <a:solidFill>
                  <a:schemeClr val="tx1"/>
                </a:solidFill>
                <a:latin typeface="Arial" charset="0"/>
                <a:ea typeface="+mn-ea"/>
                <a:cs typeface="+mn-cs"/>
              </a:defRPr>
            </a:lvl4pPr>
            <a:lvl5pPr marL="2901950" indent="-1073150" algn="l" defTabSz="1450975" rtl="0" fontAlgn="base">
              <a:spcBef>
                <a:spcPct val="0"/>
              </a:spcBef>
              <a:spcAft>
                <a:spcPct val="0"/>
              </a:spcAft>
              <a:defRPr sz="2900" kern="1200">
                <a:solidFill>
                  <a:schemeClr val="tx1"/>
                </a:solidFill>
                <a:latin typeface="Arial" charset="0"/>
                <a:ea typeface="+mn-ea"/>
                <a:cs typeface="+mn-cs"/>
              </a:defRPr>
            </a:lvl5pPr>
            <a:lvl6pPr marL="2286000" algn="l" defTabSz="914400" rtl="0" eaLnBrk="1" latinLnBrk="0" hangingPunct="1">
              <a:defRPr sz="2900" kern="1200">
                <a:solidFill>
                  <a:schemeClr val="tx1"/>
                </a:solidFill>
                <a:latin typeface="Arial" charset="0"/>
                <a:ea typeface="+mn-ea"/>
                <a:cs typeface="+mn-cs"/>
              </a:defRPr>
            </a:lvl6pPr>
            <a:lvl7pPr marL="2743200" algn="l" defTabSz="914400" rtl="0" eaLnBrk="1" latinLnBrk="0" hangingPunct="1">
              <a:defRPr sz="2900" kern="1200">
                <a:solidFill>
                  <a:schemeClr val="tx1"/>
                </a:solidFill>
                <a:latin typeface="Arial" charset="0"/>
                <a:ea typeface="+mn-ea"/>
                <a:cs typeface="+mn-cs"/>
              </a:defRPr>
            </a:lvl7pPr>
            <a:lvl8pPr marL="3200400" algn="l" defTabSz="914400" rtl="0" eaLnBrk="1" latinLnBrk="0" hangingPunct="1">
              <a:defRPr sz="2900" kern="1200">
                <a:solidFill>
                  <a:schemeClr val="tx1"/>
                </a:solidFill>
                <a:latin typeface="Arial" charset="0"/>
                <a:ea typeface="+mn-ea"/>
                <a:cs typeface="+mn-cs"/>
              </a:defRPr>
            </a:lvl8pPr>
            <a:lvl9pPr marL="3657600" algn="l" defTabSz="914400" rtl="0" eaLnBrk="1" latinLnBrk="0" hangingPunct="1">
              <a:defRPr sz="2900" kern="1200">
                <a:solidFill>
                  <a:schemeClr val="tx1"/>
                </a:solidFill>
                <a:latin typeface="Arial" charset="0"/>
                <a:ea typeface="+mn-ea"/>
                <a:cs typeface="+mn-cs"/>
              </a:defRPr>
            </a:lvl9pPr>
          </a:lstStyle>
          <a:p>
            <a:pPr>
              <a:defRPr/>
            </a:pPr>
            <a:fld id="{547B1EA6-0A2D-4535-9659-CC48387138F0}" type="slidenum">
              <a:rPr lang="en-GB" smtClean="0"/>
              <a:pPr>
                <a:defRPr/>
              </a:pPr>
              <a:t>11</a:t>
            </a:fld>
            <a:endParaRPr lang="en-GB" dirty="0"/>
          </a:p>
        </p:txBody>
      </p:sp>
      <p:sp>
        <p:nvSpPr>
          <p:cNvPr id="11" name="Notes Placeholder 2"/>
          <p:cNvSpPr>
            <a:spLocks noGrp="1"/>
          </p:cNvSpPr>
          <p:nvPr>
            <p:ph type="body" idx="3"/>
          </p:nvPr>
        </p:nvSpPr>
        <p:spPr>
          <a:xfrm>
            <a:off x="7102499" y="14292"/>
            <a:ext cx="4105707" cy="9912347"/>
          </a:xfrm>
        </p:spPr>
        <p:txBody>
          <a:bodyPr numCol="1" spcCol="177840"/>
          <a:lstStyle/>
          <a:p>
            <a:r>
              <a:rPr lang="en-GB" dirty="0"/>
              <a:t> </a:t>
            </a:r>
          </a:p>
          <a:p>
            <a:pPr lvl="0"/>
            <a:r>
              <a:rPr lang="en-GB" dirty="0" smtClean="0"/>
              <a:t>The Welsh Government is doing everything in our power, working with businesses and organisations right across Wales to </a:t>
            </a:r>
            <a:r>
              <a:rPr lang="en-GB" b="1" dirty="0" smtClean="0"/>
              <a:t>prepare for this worst-case outcome</a:t>
            </a:r>
            <a:r>
              <a:rPr lang="en-GB" dirty="0" smtClean="0"/>
              <a:t>, and protect sustainable jobs and growth.</a:t>
            </a:r>
          </a:p>
          <a:p>
            <a:pPr lvl="0"/>
            <a:endParaRPr lang="en-GB" dirty="0" smtClean="0"/>
          </a:p>
          <a:p>
            <a:pPr lvl="0"/>
            <a:r>
              <a:rPr lang="en-GB" dirty="0" smtClean="0"/>
              <a:t>We have ongoing and </a:t>
            </a:r>
            <a:r>
              <a:rPr lang="en-GB" b="1" dirty="0" smtClean="0"/>
              <a:t>frank conversations about the impact of </a:t>
            </a:r>
            <a:r>
              <a:rPr lang="en-GB" b="1" dirty="0" err="1" smtClean="0"/>
              <a:t>Brexit</a:t>
            </a:r>
            <a:r>
              <a:rPr lang="en-GB" b="1" dirty="0" smtClean="0"/>
              <a:t> with businesses and their representatives.</a:t>
            </a:r>
            <a:r>
              <a:rPr lang="en-GB" dirty="0" smtClean="0"/>
              <a:t> This helps us gather intelligence on their experiences and work together to prepare for the many practical implications of leaving the EU.</a:t>
            </a:r>
          </a:p>
          <a:p>
            <a:pPr lvl="0"/>
            <a:endParaRPr lang="en-GB" dirty="0" smtClean="0"/>
          </a:p>
          <a:p>
            <a:pPr lvl="0"/>
            <a:r>
              <a:rPr lang="en-GB" dirty="0" smtClean="0"/>
              <a:t>What matters most is </a:t>
            </a:r>
            <a:r>
              <a:rPr lang="en-GB" b="1" dirty="0" smtClean="0"/>
              <a:t>securing the right form of </a:t>
            </a:r>
            <a:r>
              <a:rPr lang="en-GB" b="1" dirty="0" err="1" smtClean="0"/>
              <a:t>Brexit</a:t>
            </a:r>
            <a:r>
              <a:rPr lang="en-GB" dirty="0" smtClean="0"/>
              <a:t> that safeguards the economy, the jobs and the well-being of the people of Wales and indeed the whole UK. </a:t>
            </a:r>
          </a:p>
          <a:p>
            <a:pPr lvl="0"/>
            <a:endParaRPr lang="en-GB" dirty="0" smtClean="0"/>
          </a:p>
          <a:p>
            <a:pPr lvl="0"/>
            <a:r>
              <a:rPr lang="en-GB" dirty="0" smtClean="0"/>
              <a:t>We have consistently warned that a ‘no deal’ </a:t>
            </a:r>
            <a:r>
              <a:rPr lang="en-GB" dirty="0" err="1" smtClean="0"/>
              <a:t>Brexit</a:t>
            </a:r>
            <a:r>
              <a:rPr lang="en-GB" dirty="0" smtClean="0"/>
              <a:t> poses significant risks to the Welsh economy, and </a:t>
            </a:r>
            <a:r>
              <a:rPr lang="en-GB" b="1" dirty="0" smtClean="0"/>
              <a:t>threatens the progress we have made in creating jobs</a:t>
            </a:r>
            <a:r>
              <a:rPr lang="en-GB" dirty="0" smtClean="0"/>
              <a:t> and flourishing businesses over recent years. </a:t>
            </a:r>
          </a:p>
          <a:p>
            <a:pPr lvl="0"/>
            <a:endParaRPr lang="en-GB" dirty="0" smtClean="0"/>
          </a:p>
          <a:p>
            <a:pPr lvl="0"/>
            <a:r>
              <a:rPr lang="en-GB" dirty="0" smtClean="0"/>
              <a:t>The UK Government’s own estimates suggest that, with a no deal </a:t>
            </a:r>
            <a:r>
              <a:rPr lang="en-GB" dirty="0" err="1" smtClean="0"/>
              <a:t>Brexit</a:t>
            </a:r>
            <a:r>
              <a:rPr lang="en-GB" dirty="0" smtClean="0"/>
              <a:t>, the </a:t>
            </a:r>
            <a:r>
              <a:rPr lang="en-GB" b="1" dirty="0" smtClean="0"/>
              <a:t>economy would be around 9% smaller in 15 years’</a:t>
            </a:r>
            <a:r>
              <a:rPr lang="en-GB" dirty="0" smtClean="0"/>
              <a:t> time than it otherwise would have been.</a:t>
            </a:r>
          </a:p>
          <a:p>
            <a:pPr lvl="0"/>
            <a:endParaRPr lang="en-GB" dirty="0" smtClean="0"/>
          </a:p>
          <a:p>
            <a:pPr lvl="0"/>
            <a:r>
              <a:rPr lang="en-GB" b="1" dirty="0" smtClean="0"/>
              <a:t>Living standards will suffer</a:t>
            </a:r>
            <a:r>
              <a:rPr lang="en-GB" dirty="0" smtClean="0"/>
              <a:t> as prices at home and the cost of travel abroad increase as a result of devaluation and tariffs.</a:t>
            </a:r>
          </a:p>
          <a:p>
            <a:pPr lvl="0"/>
            <a:endParaRPr lang="en-GB" dirty="0" smtClean="0"/>
          </a:p>
          <a:p>
            <a:pPr lvl="0"/>
            <a:r>
              <a:rPr lang="en-GB" dirty="0" smtClean="0"/>
              <a:t>This is on top of the damage which has already been done, with the Bank of England estimating that </a:t>
            </a:r>
            <a:r>
              <a:rPr lang="en-GB" b="1" dirty="0" smtClean="0"/>
              <a:t>every person in Wales is already £1,000 worse off </a:t>
            </a:r>
            <a:r>
              <a:rPr lang="en-GB" dirty="0" smtClean="0"/>
              <a:t>than they would have been as a result of </a:t>
            </a:r>
            <a:r>
              <a:rPr lang="en-GB" dirty="0" err="1" smtClean="0"/>
              <a:t>Brexit</a:t>
            </a:r>
            <a:r>
              <a:rPr lang="en-GB" dirty="0" smtClean="0"/>
              <a:t> uncertainty.  </a:t>
            </a:r>
          </a:p>
          <a:p>
            <a:r>
              <a:rPr lang="en-GB" dirty="0" smtClean="0"/>
              <a:t> </a:t>
            </a:r>
          </a:p>
          <a:p>
            <a:pPr lvl="0"/>
            <a:r>
              <a:rPr lang="en-GB" dirty="0" smtClean="0"/>
              <a:t>The </a:t>
            </a:r>
            <a:r>
              <a:rPr lang="en-GB" b="1" dirty="0" smtClean="0"/>
              <a:t>people most likely to be adversely affected</a:t>
            </a:r>
            <a:r>
              <a:rPr lang="en-GB" dirty="0" smtClean="0"/>
              <a:t> are those who are already most disadvantaged in labour market terms (particularly those with poor skills, disability or illness).</a:t>
            </a:r>
            <a:endParaRPr lang="en-GB" dirty="0" smtClean="0">
              <a:effectLst/>
            </a:endParaRPr>
          </a:p>
          <a:p>
            <a:r>
              <a:rPr lang="en-GB" dirty="0" smtClean="0"/>
              <a:t> </a:t>
            </a:r>
            <a:endParaRPr lang="en-GB" dirty="0" smtClean="0">
              <a:effectLst/>
            </a:endParaRPr>
          </a:p>
          <a:p>
            <a:pPr lvl="0"/>
            <a:r>
              <a:rPr lang="en-GB" dirty="0" smtClean="0"/>
              <a:t>The </a:t>
            </a:r>
            <a:r>
              <a:rPr lang="en-GB" b="1" dirty="0" smtClean="0"/>
              <a:t>places most at risk</a:t>
            </a:r>
            <a:r>
              <a:rPr lang="en-GB" dirty="0" smtClean="0"/>
              <a:t> are those with high concentrations of such people, particularly where the wider economy is less resilient.</a:t>
            </a:r>
            <a:endParaRPr lang="en-GB" dirty="0" smtClean="0">
              <a:effectLst/>
            </a:endParaRPr>
          </a:p>
          <a:p>
            <a:r>
              <a:rPr lang="en-GB" dirty="0" smtClean="0"/>
              <a:t> </a:t>
            </a:r>
            <a:endParaRPr lang="en-GB" dirty="0" smtClean="0">
              <a:effectLst/>
            </a:endParaRPr>
          </a:p>
          <a:p>
            <a:pPr lvl="0"/>
            <a:r>
              <a:rPr lang="en-GB" dirty="0" smtClean="0"/>
              <a:t>It is virtually certain </a:t>
            </a:r>
            <a:r>
              <a:rPr lang="en-GB" b="1" dirty="0" smtClean="0"/>
              <a:t>leaving the EU without a deal or transition period will produce a severe economic slowdown in the UK,</a:t>
            </a:r>
            <a:r>
              <a:rPr lang="en-GB" dirty="0" smtClean="0"/>
              <a:t> with, in the worst case, a recession that approaches in depth the one experienced in 2008-09. A slowdown of this magnitude might mean a reduction in Welsh employment equivalent to 40-50,000 jobs.</a:t>
            </a:r>
            <a:endParaRPr lang="en-GB" dirty="0" smtClean="0">
              <a:effectLst/>
            </a:endParaRPr>
          </a:p>
          <a:p>
            <a:r>
              <a:rPr lang="en-GB" dirty="0" smtClean="0"/>
              <a:t> </a:t>
            </a:r>
            <a:endParaRPr lang="en-GB" dirty="0" smtClean="0">
              <a:effectLst/>
            </a:endParaRPr>
          </a:p>
          <a:p>
            <a:pPr lvl="0"/>
            <a:r>
              <a:rPr lang="en-GB" dirty="0" smtClean="0"/>
              <a:t>While certain sectors of manufacturing and agriculture will suffer particularly from specific initial shocks associated with new trade barriers, the lesson of previous recessions is that the</a:t>
            </a:r>
            <a:r>
              <a:rPr lang="en-GB" b="1" dirty="0" smtClean="0"/>
              <a:t> largest negative effects</a:t>
            </a:r>
            <a:r>
              <a:rPr lang="en-GB" dirty="0" smtClean="0"/>
              <a:t> are likely to be experienced by the construction industry, consumer-facing services and those sections of manufacturing most exposed to consumer and investment demand.</a:t>
            </a:r>
            <a:endParaRPr lang="en-GB" dirty="0" smtClean="0">
              <a:effectLst/>
            </a:endParaRPr>
          </a:p>
          <a:p>
            <a:r>
              <a:rPr lang="en-GB" dirty="0" smtClean="0"/>
              <a:t> </a:t>
            </a:r>
            <a:endParaRPr lang="en-GB" dirty="0" smtClean="0">
              <a:effectLst/>
            </a:endParaRPr>
          </a:p>
          <a:p>
            <a:pPr lvl="0"/>
            <a:r>
              <a:rPr lang="en-GB" dirty="0" smtClean="0"/>
              <a:t>The </a:t>
            </a:r>
            <a:r>
              <a:rPr lang="en-GB" b="1" dirty="0" smtClean="0"/>
              <a:t>economy in Wales is likely to be up to around 10 per cent smaller than otherwise over the long term</a:t>
            </a:r>
            <a:r>
              <a:rPr lang="en-GB" dirty="0" smtClean="0"/>
              <a:t>, depending on the nature of new trading relationships that are introduced over time and the speed of adjustment to those new relationships.</a:t>
            </a:r>
            <a:endParaRPr lang="en-GB" dirty="0" smtClean="0">
              <a:effectLst/>
            </a:endParaRPr>
          </a:p>
          <a:p>
            <a:r>
              <a:rPr lang="en-GB" dirty="0" smtClean="0"/>
              <a:t/>
            </a:r>
            <a:br>
              <a:rPr lang="en-GB" dirty="0" smtClean="0"/>
            </a:br>
            <a:r>
              <a:rPr lang="en-GB" dirty="0" smtClean="0"/>
              <a:t>There are many different sources of analysis. One interesting piece is the </a:t>
            </a:r>
            <a:r>
              <a:rPr lang="en-GB" dirty="0" err="1" smtClean="0"/>
              <a:t>Brexit</a:t>
            </a:r>
            <a:r>
              <a:rPr lang="en-GB" dirty="0" smtClean="0"/>
              <a:t> Scorecard produced by </a:t>
            </a:r>
            <a:r>
              <a:rPr lang="en-GB" b="1" dirty="0" smtClean="0"/>
              <a:t>The UK in a Changing Europe. This group </a:t>
            </a:r>
            <a:r>
              <a:rPr lang="en-GB" dirty="0" smtClean="0"/>
              <a:t>promotes rigorous, high-quality and independent research into the complex and ever changing relationship between the UK and the EU. It is funded by the Economic and Social Research Council and based at King’s College London.  This report looks at issues such as the impact of </a:t>
            </a:r>
            <a:r>
              <a:rPr lang="en-GB" dirty="0" err="1" smtClean="0"/>
              <a:t>Brexit</a:t>
            </a:r>
            <a:r>
              <a:rPr lang="en-GB" dirty="0" smtClean="0"/>
              <a:t> on public finances.</a:t>
            </a:r>
          </a:p>
          <a:p>
            <a:endParaRPr lang="en-GB" dirty="0" smtClean="0"/>
          </a:p>
          <a:p>
            <a:r>
              <a:rPr lang="en-GB" dirty="0" smtClean="0"/>
              <a:t>The report highlights the importance of productivity, the authors say </a:t>
            </a:r>
            <a:r>
              <a:rPr lang="en-GB" i="1" dirty="0" smtClean="0"/>
              <a:t>“The overall impact of </a:t>
            </a:r>
            <a:r>
              <a:rPr lang="en-GB" i="1" dirty="0" err="1" smtClean="0"/>
              <a:t>Brexit</a:t>
            </a:r>
            <a:r>
              <a:rPr lang="en-GB" i="1" dirty="0" smtClean="0"/>
              <a:t> on the UK economy will therefore depend primarily on what happens to productivity. So far, there is little sign of any improvement: output per hour actually fell in the first quarter of 2019. Nor is there much evidence that the persistent weaknesses (in the UK economy) are being addressed in any meaningful way. Business investment, an important driver of productivity over the longer run, fell in 2018, due at least in part to </a:t>
            </a:r>
            <a:r>
              <a:rPr lang="en-GB" i="1" dirty="0" err="1" smtClean="0"/>
              <a:t>Brexit</a:t>
            </a:r>
            <a:r>
              <a:rPr lang="en-GB" i="1" dirty="0" smtClean="0"/>
              <a:t> uncertainty.”</a:t>
            </a:r>
          </a:p>
          <a:p>
            <a:endParaRPr lang="en-GB" dirty="0" smtClean="0"/>
          </a:p>
          <a:p>
            <a:r>
              <a:rPr lang="en-GB" dirty="0" smtClean="0"/>
              <a:t> </a:t>
            </a:r>
            <a:endParaRPr lang="en-GB" dirty="0" smtClean="0">
              <a:effectLst/>
            </a:endParaRPr>
          </a:p>
          <a:p>
            <a:r>
              <a:rPr lang="en-GB" dirty="0" smtClean="0"/>
              <a:t>In October Make UK the Manufacturers Organisation published their 3rd Quarter Manufacturing Outlook report. The report says that </a:t>
            </a:r>
            <a:endParaRPr lang="en-GB" dirty="0" smtClean="0">
              <a:effectLst/>
            </a:endParaRPr>
          </a:p>
          <a:p>
            <a:r>
              <a:rPr lang="en-GB" dirty="0" smtClean="0"/>
              <a:t> </a:t>
            </a:r>
            <a:endParaRPr lang="en-GB" dirty="0" smtClean="0">
              <a:effectLst/>
            </a:endParaRPr>
          </a:p>
          <a:p>
            <a:r>
              <a:rPr lang="en-GB" i="1" dirty="0" smtClean="0"/>
              <a:t>“Both domestic and export orders have contracted this quarter, for the third quarter in a row. At the very time we need to be trading more, our survey results and members reports indicate that foreign customers are abandoning their British suppliers to </a:t>
            </a:r>
            <a:r>
              <a:rPr lang="en-GB" i="1" dirty="0" err="1" smtClean="0"/>
              <a:t>Brexit</a:t>
            </a:r>
            <a:r>
              <a:rPr lang="en-GB" i="1" dirty="0" smtClean="0"/>
              <a:t> uncertainty and this is having knock-on consequences for domestic demand as well.”</a:t>
            </a:r>
            <a:endParaRPr lang="en-GB" dirty="0" smtClean="0">
              <a:effectLst/>
            </a:endParaRPr>
          </a:p>
          <a:p>
            <a:r>
              <a:rPr lang="en-GB" i="1" dirty="0" smtClean="0"/>
              <a:t> </a:t>
            </a:r>
            <a:endParaRPr lang="en-GB" dirty="0" smtClean="0">
              <a:effectLst/>
            </a:endParaRPr>
          </a:p>
          <a:p>
            <a:r>
              <a:rPr lang="en-GB" i="1" dirty="0" smtClean="0"/>
              <a:t>“Members expect UK demand to remain in negative territory next quarter as order books continue to shrink and they are also anticipating another decline in export demand from foreign customers.”</a:t>
            </a:r>
            <a:endParaRPr lang="en-GB" dirty="0" smtClean="0">
              <a:effectLst/>
            </a:endParaRPr>
          </a:p>
          <a:p>
            <a:r>
              <a:rPr lang="en-GB" i="1" dirty="0" smtClean="0"/>
              <a:t> </a:t>
            </a:r>
            <a:endParaRPr lang="en-GB" dirty="0" smtClean="0">
              <a:effectLst/>
            </a:endParaRPr>
          </a:p>
          <a:p>
            <a:r>
              <a:rPr lang="en-GB" i="1" dirty="0" smtClean="0"/>
              <a:t>“Investment in technology and skills training – the real engines of economic growth – has been paralysed all year but worryingly investment intentions have now entered negative territory for the first time since Q3 2016 (the period immediately following the </a:t>
            </a:r>
            <a:r>
              <a:rPr lang="en-GB" i="1" dirty="0" err="1" smtClean="0"/>
              <a:t>Brexit</a:t>
            </a:r>
            <a:r>
              <a:rPr lang="en-GB" i="1" dirty="0" smtClean="0"/>
              <a:t> referendum).”</a:t>
            </a:r>
            <a:endParaRPr lang="en-GB" dirty="0" smtClean="0">
              <a:effectLst/>
            </a:endParaRPr>
          </a:p>
          <a:p>
            <a:r>
              <a:rPr lang="en-GB" dirty="0" smtClean="0"/>
              <a:t> </a:t>
            </a:r>
            <a:endParaRPr lang="en-GB" dirty="0" smtClean="0">
              <a:effectLst/>
            </a:endParaRPr>
          </a:p>
          <a:p>
            <a:pPr algn="just">
              <a:spcBef>
                <a:spcPts val="0"/>
              </a:spcBef>
            </a:pPr>
            <a:endParaRPr lang="en-GB" dirty="0" smtClean="0"/>
          </a:p>
          <a:p>
            <a:r>
              <a:rPr lang="en-GB" b="1" dirty="0" smtClean="0"/>
              <a:t>Consequences of a No-Deal </a:t>
            </a:r>
            <a:r>
              <a:rPr lang="en-GB" b="1" dirty="0" err="1" smtClean="0"/>
              <a:t>Brexit</a:t>
            </a:r>
            <a:r>
              <a:rPr lang="en-GB" b="1" dirty="0" smtClean="0"/>
              <a:t> </a:t>
            </a:r>
          </a:p>
          <a:p>
            <a:r>
              <a:rPr lang="en-GB" dirty="0" smtClean="0"/>
              <a:t>A no-deal </a:t>
            </a:r>
            <a:r>
              <a:rPr lang="en-GB" dirty="0" err="1" smtClean="0"/>
              <a:t>Brexit</a:t>
            </a:r>
            <a:r>
              <a:rPr lang="en-GB" dirty="0" smtClean="0"/>
              <a:t> means that the U.K. would no longer be a member of the EU and it would have no trade agreement. It would </a:t>
            </a:r>
            <a:r>
              <a:rPr lang="en-GB" b="1" dirty="0" smtClean="0"/>
              <a:t>eliminate Britain's tariff-free trade status</a:t>
            </a:r>
            <a:r>
              <a:rPr lang="en-GB" dirty="0" smtClean="0"/>
              <a:t> with the other EU members.</a:t>
            </a:r>
          </a:p>
          <a:p>
            <a:r>
              <a:rPr lang="en-GB" dirty="0" smtClean="0"/>
              <a:t>Tariffs would raise the cost of </a:t>
            </a:r>
            <a:r>
              <a:rPr lang="en-GB" dirty="0" smtClean="0">
                <a:hlinkClick r:id="rId5"/>
              </a:rPr>
              <a:t>exports</a:t>
            </a:r>
            <a:r>
              <a:rPr lang="en-GB" dirty="0" smtClean="0"/>
              <a:t>. That would hurt exporters as their goods became higher-priced in Europe. Some of that pain would be offset by a weaker pound, but that is not a straight forward equation!</a:t>
            </a:r>
          </a:p>
          <a:p>
            <a:r>
              <a:rPr lang="en-GB" dirty="0" smtClean="0"/>
              <a:t>Tariffs would also increase prices of </a:t>
            </a:r>
            <a:r>
              <a:rPr lang="en-GB" dirty="0" smtClean="0">
                <a:hlinkClick r:id="rId6"/>
              </a:rPr>
              <a:t>imports</a:t>
            </a:r>
            <a:r>
              <a:rPr lang="en-GB" dirty="0" smtClean="0"/>
              <a:t> into the U.K. </a:t>
            </a:r>
            <a:r>
              <a:rPr lang="en-GB" dirty="0" smtClean="0">
                <a:hlinkClick r:id="rId7"/>
              </a:rPr>
              <a:t>One-third of its food</a:t>
            </a:r>
            <a:r>
              <a:rPr lang="en-GB" dirty="0" smtClean="0"/>
              <a:t> comes from the EU. </a:t>
            </a:r>
            <a:r>
              <a:rPr lang="en-GB" dirty="0" smtClean="0">
                <a:hlinkClick r:id="rId8"/>
              </a:rPr>
              <a:t>Tariffs are as high as</a:t>
            </a:r>
            <a:r>
              <a:rPr lang="en-GB" dirty="0" smtClean="0"/>
              <a:t> 74% for tobacco, 22% for orange juice, and 10% for automobiles. Higher import prices would create </a:t>
            </a:r>
            <a:r>
              <a:rPr lang="en-GB" dirty="0" smtClean="0">
                <a:hlinkClick r:id="rId9"/>
              </a:rPr>
              <a:t>inflation</a:t>
            </a:r>
            <a:r>
              <a:rPr lang="en-GB" dirty="0" smtClean="0"/>
              <a:t> and lower the </a:t>
            </a:r>
            <a:r>
              <a:rPr lang="en-GB" dirty="0" smtClean="0">
                <a:hlinkClick r:id="rId10"/>
              </a:rPr>
              <a:t>standard of living</a:t>
            </a:r>
            <a:r>
              <a:rPr lang="en-GB" dirty="0" smtClean="0"/>
              <a:t> for U.K. residents.</a:t>
            </a:r>
          </a:p>
          <a:p>
            <a:r>
              <a:rPr lang="en-GB" dirty="0" smtClean="0"/>
              <a:t>A hard border would require all imports to go through customs. Delays at the border </a:t>
            </a:r>
            <a:r>
              <a:rPr lang="en-GB" dirty="0" smtClean="0">
                <a:hlinkClick r:id="rId11"/>
              </a:rPr>
              <a:t>could create food shortages</a:t>
            </a:r>
            <a:r>
              <a:rPr lang="en-GB" dirty="0" smtClean="0"/>
              <a:t> in the short term and considerable</a:t>
            </a:r>
            <a:r>
              <a:rPr lang="en-GB" baseline="0" dirty="0" smtClean="0"/>
              <a:t> complexity and problems for those who operate Just In Time supply chains</a:t>
            </a:r>
            <a:r>
              <a:rPr lang="en-GB" dirty="0" smtClean="0"/>
              <a:t>.</a:t>
            </a:r>
          </a:p>
          <a:p>
            <a:pPr algn="just">
              <a:spcBef>
                <a:spcPts val="0"/>
              </a:spcBef>
            </a:pPr>
            <a:endParaRPr lang="en-GB" dirty="0" smtClean="0"/>
          </a:p>
          <a:p>
            <a:r>
              <a:rPr lang="en-GB" b="1" dirty="0" smtClean="0"/>
              <a:t>Consequences of a Hard </a:t>
            </a:r>
            <a:r>
              <a:rPr lang="en-GB" b="1" dirty="0" err="1" smtClean="0"/>
              <a:t>Brexit</a:t>
            </a:r>
            <a:r>
              <a:rPr lang="en-GB" b="1" dirty="0" smtClean="0"/>
              <a:t> </a:t>
            </a:r>
          </a:p>
          <a:p>
            <a:r>
              <a:rPr lang="en-GB" dirty="0" smtClean="0"/>
              <a:t>A hard </a:t>
            </a:r>
            <a:r>
              <a:rPr lang="en-GB" dirty="0" err="1" smtClean="0"/>
              <a:t>Brexit</a:t>
            </a:r>
            <a:r>
              <a:rPr lang="en-GB" dirty="0" smtClean="0"/>
              <a:t> is like a no-deal </a:t>
            </a:r>
            <a:r>
              <a:rPr lang="en-GB" dirty="0" err="1" smtClean="0"/>
              <a:t>Brexit</a:t>
            </a:r>
            <a:r>
              <a:rPr lang="en-GB" dirty="0" smtClean="0"/>
              <a:t> but would include a trade agreement.</a:t>
            </a:r>
          </a:p>
          <a:p>
            <a:r>
              <a:rPr lang="en-GB" dirty="0" smtClean="0"/>
              <a:t>A hard </a:t>
            </a:r>
            <a:r>
              <a:rPr lang="en-GB" dirty="0" err="1" smtClean="0">
                <a:hlinkClick r:id="rId12"/>
              </a:rPr>
              <a:t>Brexit</a:t>
            </a:r>
            <a:r>
              <a:rPr lang="en-GB" dirty="0" smtClean="0">
                <a:hlinkClick r:id="rId12"/>
              </a:rPr>
              <a:t> could be damaging </a:t>
            </a:r>
            <a:r>
              <a:rPr lang="en-GB" dirty="0" smtClean="0"/>
              <a:t>to The City, the U.K.'s financial centre. The </a:t>
            </a:r>
            <a:r>
              <a:rPr lang="en-GB" dirty="0" smtClean="0">
                <a:hlinkClick r:id="rId13"/>
              </a:rPr>
              <a:t>City of London</a:t>
            </a:r>
            <a:r>
              <a:rPr lang="en-GB" dirty="0" smtClean="0"/>
              <a:t> reported that 5,000 jobs could be lost. </a:t>
            </a:r>
            <a:r>
              <a:rPr lang="en-GB" dirty="0" smtClean="0">
                <a:hlinkClick r:id="rId14"/>
              </a:rPr>
              <a:t>Housing prices</a:t>
            </a:r>
            <a:r>
              <a:rPr lang="en-GB" dirty="0" smtClean="0"/>
              <a:t> have already started to fall in London and many businesses have already left or</a:t>
            </a:r>
            <a:r>
              <a:rPr lang="en-GB" baseline="0" dirty="0" smtClean="0"/>
              <a:t> set up operations in the EU</a:t>
            </a:r>
            <a:r>
              <a:rPr lang="en-GB" dirty="0" smtClean="0"/>
              <a:t>. The City's reputation as a bastion for business by be permanently damaged.</a:t>
            </a:r>
          </a:p>
          <a:p>
            <a:r>
              <a:rPr lang="en-GB" dirty="0" smtClean="0"/>
              <a:t>The United Kingdom would lose the advantages of the EU’s state-of-the-art technologies. The EU grants these to its members in environmental protection, research and development, and energy. </a:t>
            </a:r>
          </a:p>
          <a:p>
            <a:r>
              <a:rPr lang="en-GB" dirty="0" smtClean="0"/>
              <a:t>Also, U.K. companies could lose the ability to bid on public contracts in any EU country. These are open to bidders from any member country. The most significant loss to London is in services, especially banking. Practitioners could lose the ability to operate in all member countries. A hard </a:t>
            </a:r>
            <a:r>
              <a:rPr lang="en-GB" dirty="0" err="1" smtClean="0"/>
              <a:t>Brexit</a:t>
            </a:r>
            <a:r>
              <a:rPr lang="en-GB" dirty="0" smtClean="0"/>
              <a:t> could raise the cost of airfares, the internet, and even phone services.</a:t>
            </a:r>
          </a:p>
          <a:p>
            <a:r>
              <a:rPr lang="en-GB" dirty="0" smtClean="0"/>
              <a:t>A hard </a:t>
            </a:r>
            <a:r>
              <a:rPr lang="en-GB" dirty="0" err="1" smtClean="0"/>
              <a:t>Brexit</a:t>
            </a:r>
            <a:r>
              <a:rPr lang="en-GB" dirty="0" smtClean="0"/>
              <a:t> would also hurt Britain's younger workers. </a:t>
            </a:r>
            <a:r>
              <a:rPr lang="en-GB" dirty="0" smtClean="0">
                <a:hlinkClick r:id="rId15"/>
              </a:rPr>
              <a:t>Germany</a:t>
            </a:r>
            <a:r>
              <a:rPr lang="en-GB" dirty="0" smtClean="0"/>
              <a:t> is projected to have a labour shortage of 2 million workers by 2030. Those jobs will no longer be as readily available to the U.K.'s workers after </a:t>
            </a:r>
            <a:r>
              <a:rPr lang="en-GB" dirty="0" err="1" smtClean="0"/>
              <a:t>Brexit</a:t>
            </a:r>
            <a:r>
              <a:rPr lang="en-GB" dirty="0" smtClean="0"/>
              <a:t>.</a:t>
            </a:r>
          </a:p>
          <a:p>
            <a:r>
              <a:rPr lang="en-GB" dirty="0" smtClean="0">
                <a:hlinkClick r:id="rId16"/>
              </a:rPr>
              <a:t>London has already lost many nurses</a:t>
            </a:r>
            <a:r>
              <a:rPr lang="en-GB" dirty="0" smtClean="0"/>
              <a:t> and other health care professionals. In the year following the referendum, </a:t>
            </a:r>
            <a:r>
              <a:rPr lang="en-GB" dirty="0" smtClean="0">
                <a:hlinkClick r:id="rId17"/>
              </a:rPr>
              <a:t>almost 10,000</a:t>
            </a:r>
            <a:r>
              <a:rPr lang="en-GB" dirty="0" smtClean="0"/>
              <a:t> of them quit. The number of nurses from Europe registering to practice in Britain has dropped </a:t>
            </a:r>
            <a:r>
              <a:rPr lang="en-GB" dirty="0" smtClean="0">
                <a:hlinkClick r:id="rId18"/>
              </a:rPr>
              <a:t>by almost 90%</a:t>
            </a:r>
            <a:r>
              <a:rPr lang="en-GB" dirty="0" smtClean="0"/>
              <a:t>.</a:t>
            </a:r>
          </a:p>
          <a:p>
            <a:pPr algn="just">
              <a:spcBef>
                <a:spcPts val="0"/>
              </a:spcBef>
            </a:pPr>
            <a:endParaRPr lang="en-GB" dirty="0" smtClean="0"/>
          </a:p>
          <a:p>
            <a:pPr algn="just">
              <a:spcBef>
                <a:spcPts val="0"/>
              </a:spcBef>
            </a:pPr>
            <a:endParaRPr lang="en-GB" dirty="0" smtClean="0"/>
          </a:p>
          <a:p>
            <a:pPr algn="just">
              <a:spcBef>
                <a:spcPts val="0"/>
              </a:spcBef>
            </a:pPr>
            <a:endParaRPr lang="en-GB" dirty="0" smtClean="0"/>
          </a:p>
          <a:p>
            <a:pPr algn="just">
              <a:spcBef>
                <a:spcPts val="0"/>
              </a:spcBef>
            </a:pPr>
            <a:endParaRPr lang="en-GB" dirty="0" smtClean="0"/>
          </a:p>
        </p:txBody>
      </p:sp>
      <p:sp>
        <p:nvSpPr>
          <p:cNvPr id="12" name="TextBox 11"/>
          <p:cNvSpPr txBox="1"/>
          <p:nvPr/>
        </p:nvSpPr>
        <p:spPr>
          <a:xfrm>
            <a:off x="370576" y="6286993"/>
            <a:ext cx="5930662" cy="1886370"/>
          </a:xfrm>
          <a:prstGeom prst="rect">
            <a:avLst/>
          </a:prstGeom>
          <a:noFill/>
        </p:spPr>
        <p:txBody>
          <a:bodyPr wrap="square" lIns="0" tIns="0" rIns="0" bIns="0" numCol="2" spcCol="213408" rtlCol="0">
            <a:noAutofit/>
          </a:bodyPr>
          <a:lstStyle/>
          <a:p>
            <a:pPr marL="169393" indent="-169393">
              <a:spcAft>
                <a:spcPts val="1778"/>
              </a:spcAft>
              <a:buClr>
                <a:srgbClr val="E30613"/>
              </a:buClr>
              <a:buSzPct val="100000"/>
              <a:buBlip>
                <a:blip r:embed="rId19"/>
              </a:buBlip>
            </a:pPr>
            <a:r>
              <a:rPr lang="en-GB" sz="1200" dirty="0" smtClean="0"/>
              <a:t>£100m Life Sciences Fund &amp; Innovation Hub.</a:t>
            </a:r>
          </a:p>
          <a:p>
            <a:pPr marL="169393" indent="-169393">
              <a:spcAft>
                <a:spcPts val="1778"/>
              </a:spcAft>
              <a:buClr>
                <a:srgbClr val="E30613"/>
              </a:buClr>
              <a:buSzPct val="100000"/>
              <a:buBlip>
                <a:blip r:embed="rId19"/>
              </a:buBlip>
            </a:pPr>
            <a:r>
              <a:rPr lang="en-GB" sz="1200" dirty="0" smtClean="0"/>
              <a:t>£74m Public Sector Broadband Aggregation Network.</a:t>
            </a:r>
          </a:p>
          <a:p>
            <a:pPr marL="169393" indent="-169393">
              <a:spcAft>
                <a:spcPts val="1778"/>
              </a:spcAft>
              <a:buClr>
                <a:srgbClr val="E30613"/>
              </a:buClr>
              <a:buSzPct val="100000"/>
              <a:buBlip>
                <a:blip r:embed="rId19"/>
              </a:buBlip>
            </a:pPr>
            <a:r>
              <a:rPr lang="en-GB" sz="1200" dirty="0" smtClean="0"/>
              <a:t>£50m </a:t>
            </a:r>
            <a:r>
              <a:rPr lang="en-GB" sz="1200" dirty="0" err="1" smtClean="0"/>
              <a:t>Ser</a:t>
            </a:r>
            <a:r>
              <a:rPr lang="en-GB" sz="1200" dirty="0" smtClean="0"/>
              <a:t> Cymru (Star Wales) Programme.</a:t>
            </a:r>
          </a:p>
          <a:p>
            <a:pPr marL="169393" indent="-169393">
              <a:spcAft>
                <a:spcPts val="1778"/>
              </a:spcAft>
              <a:buClr>
                <a:srgbClr val="E30613"/>
              </a:buClr>
              <a:buSzPct val="100000"/>
              <a:buBlip>
                <a:blip r:embed="rId19"/>
              </a:buBlip>
            </a:pPr>
            <a:r>
              <a:rPr lang="en-GB" sz="1200" dirty="0" smtClean="0"/>
              <a:t>£40m High Performance Computing Wales.</a:t>
            </a:r>
          </a:p>
          <a:p>
            <a:pPr marL="169393" indent="-169393">
              <a:spcAft>
                <a:spcPts val="1778"/>
              </a:spcAft>
              <a:buClr>
                <a:srgbClr val="E30613"/>
              </a:buClr>
              <a:buSzPct val="100000"/>
              <a:buBlip>
                <a:blip r:embed="rId19"/>
              </a:buBlip>
            </a:pPr>
            <a:r>
              <a:rPr lang="en-GB" sz="1200" dirty="0" smtClean="0"/>
              <a:t>£9m Foundation Wales.</a:t>
            </a:r>
          </a:p>
          <a:p>
            <a:pPr marL="169393" indent="-169393">
              <a:spcAft>
                <a:spcPts val="1778"/>
              </a:spcAft>
              <a:buClr>
                <a:srgbClr val="E30613"/>
              </a:buClr>
              <a:buSzPct val="100000"/>
              <a:buBlip>
                <a:blip r:embed="rId19"/>
              </a:buBlip>
            </a:pPr>
            <a:r>
              <a:rPr lang="en-GB" sz="1200" dirty="0" smtClean="0"/>
              <a:t>£5m Alacrity Programme.</a:t>
            </a:r>
            <a:endParaRPr lang="en-GB" sz="1200" dirty="0"/>
          </a:p>
        </p:txBody>
      </p:sp>
      <p:grpSp>
        <p:nvGrpSpPr>
          <p:cNvPr id="17" name="Group 16"/>
          <p:cNvGrpSpPr/>
          <p:nvPr/>
        </p:nvGrpSpPr>
        <p:grpSpPr>
          <a:xfrm>
            <a:off x="383271" y="402696"/>
            <a:ext cx="5934653" cy="370000"/>
            <a:chOff x="394126" y="370945"/>
            <a:chExt cx="6102761" cy="340829"/>
          </a:xfrm>
        </p:grpSpPr>
        <p:cxnSp>
          <p:nvCxnSpPr>
            <p:cNvPr id="18" name="Straight Connector 17"/>
            <p:cNvCxnSpPr/>
            <p:nvPr/>
          </p:nvCxnSpPr>
          <p:spPr>
            <a:xfrm>
              <a:off x="394126" y="711774"/>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6001" y="493872"/>
              <a:ext cx="5215104" cy="156783"/>
            </a:xfrm>
            <a:prstGeom prst="rect">
              <a:avLst/>
            </a:prstGeom>
            <a:noFill/>
          </p:spPr>
          <p:txBody>
            <a:bodyPr wrap="square" lIns="0" tIns="0" rtlCol="0">
              <a:spAutoFit/>
            </a:bodyPr>
            <a:lstStyle/>
            <a:p>
              <a:pPr>
                <a:spcBef>
                  <a:spcPts val="0"/>
                </a:spcBef>
              </a:pPr>
              <a:r>
                <a:rPr lang="en-GB" sz="800" cap="all" dirty="0">
                  <a:solidFill>
                    <a:srgbClr val="1D1D1B"/>
                  </a:solidFill>
                  <a:latin typeface="Times New Roman" panose="02020603050405020304" pitchFamily="18" charset="0"/>
                  <a:cs typeface="Times New Roman" panose="02020603050405020304" pitchFamily="18" charset="0"/>
                </a:rPr>
                <a:t>This </a:t>
              </a:r>
              <a:r>
                <a:rPr lang="en-GB" sz="800" cap="all">
                  <a:solidFill>
                    <a:srgbClr val="1D1D1B"/>
                  </a:solidFill>
                  <a:latin typeface="Times New Roman" panose="02020603050405020304" pitchFamily="18" charset="0"/>
                  <a:cs typeface="Times New Roman" panose="02020603050405020304" pitchFamily="18" charset="0"/>
                </a:rPr>
                <a:t>Is </a:t>
              </a:r>
              <a:r>
                <a:rPr lang="en-GB" sz="800" cap="all" smtClean="0">
                  <a:solidFill>
                    <a:srgbClr val="1D1D1B"/>
                  </a:solidFill>
                  <a:latin typeface="Times New Roman" panose="02020603050405020304" pitchFamily="18" charset="0"/>
                  <a:cs typeface="Times New Roman" panose="02020603050405020304" pitchFamily="18" charset="0"/>
                </a:rPr>
                <a:t>trade and investment</a:t>
              </a:r>
              <a:endParaRPr lang="en-GB" sz="800" cap="all" dirty="0">
                <a:solidFill>
                  <a:srgbClr val="1D1D1B"/>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95429" y="370945"/>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051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Story of slide – top 4 sectors by GVA WALES public admin, production, wholesale, retail, real estate </a:t>
            </a:r>
          </a:p>
          <a:p>
            <a:endParaRPr lang="en-GB" dirty="0" smtClean="0"/>
          </a:p>
          <a:p>
            <a:r>
              <a:rPr lang="en-GB" dirty="0" smtClean="0"/>
              <a:t>Definition of GVA -</a:t>
            </a:r>
            <a:r>
              <a:rPr lang="en-GB" sz="1000" b="0" kern="1200" dirty="0" smtClean="0">
                <a:solidFill>
                  <a:srgbClr val="444444"/>
                </a:solidFill>
                <a:effectLst/>
                <a:latin typeface="Arial" panose="020B0604020202020204" pitchFamily="34" charset="0"/>
                <a:ea typeface="+mn-ea"/>
                <a:cs typeface="Arial" panose="020B0604020202020204" pitchFamily="34" charset="0"/>
              </a:rPr>
              <a:t> </a:t>
            </a:r>
            <a:r>
              <a:rPr lang="en-GB" sz="1000" b="1" kern="1200" dirty="0" smtClean="0">
                <a:solidFill>
                  <a:srgbClr val="444444"/>
                </a:solidFill>
                <a:effectLst/>
                <a:latin typeface="Arial" panose="020B0604020202020204" pitchFamily="34" charset="0"/>
                <a:ea typeface="+mn-ea"/>
                <a:cs typeface="Arial" panose="020B0604020202020204" pitchFamily="34" charset="0"/>
              </a:rPr>
              <a:t>gross value added</a:t>
            </a:r>
            <a:r>
              <a:rPr lang="en-GB" sz="1000" b="0" kern="1200" dirty="0" smtClean="0">
                <a:solidFill>
                  <a:srgbClr val="444444"/>
                </a:solidFill>
                <a:effectLst/>
                <a:latin typeface="Arial" panose="020B0604020202020204" pitchFamily="34" charset="0"/>
                <a:ea typeface="+mn-ea"/>
                <a:cs typeface="Arial" panose="020B0604020202020204" pitchFamily="34" charset="0"/>
              </a:rPr>
              <a:t> (GVA) is the measure of the value of goods and services produced in an area, industry or sector of an economy. In national accounts GVA is output minus intermediate consumption; it is a balancing item of the national accounts' production account.</a:t>
            </a:r>
            <a:endParaRPr lang="en-GB" dirty="0"/>
          </a:p>
        </p:txBody>
      </p:sp>
      <p:sp>
        <p:nvSpPr>
          <p:cNvPr id="4" name="Slide Number Placeholder 3"/>
          <p:cNvSpPr>
            <a:spLocks noGrp="1"/>
          </p:cNvSpPr>
          <p:nvPr>
            <p:ph type="sldNum" sz="quarter" idx="10"/>
          </p:nvPr>
        </p:nvSpPr>
        <p:spPr/>
        <p:txBody>
          <a:bodyPr/>
          <a:lstStyle/>
          <a:p>
            <a:fld id="{5FE8C542-DEE3-43A8-8432-1B7AA63CCDA6}" type="slidenum">
              <a:rPr lang="en-GB" smtClean="0"/>
              <a:t>12</a:t>
            </a:fld>
            <a:endParaRPr lang="en-GB"/>
          </a:p>
        </p:txBody>
      </p:sp>
    </p:spTree>
    <p:extLst>
      <p:ext uri="{BB962C8B-B14F-4D97-AF65-F5344CB8AC3E}">
        <p14:creationId xmlns:p14="http://schemas.microsoft.com/office/powerpoint/2010/main" val="237591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13</a:t>
            </a:fld>
            <a:endParaRPr lang="en-GB" dirty="0"/>
          </a:p>
        </p:txBody>
      </p:sp>
    </p:spTree>
    <p:extLst>
      <p:ext uri="{BB962C8B-B14F-4D97-AF65-F5344CB8AC3E}">
        <p14:creationId xmlns:p14="http://schemas.microsoft.com/office/powerpoint/2010/main" val="265799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endParaRPr lang="en-GB" dirty="0" smtClean="0">
              <a:effectLst/>
            </a:endParaRPr>
          </a:p>
          <a:p>
            <a:r>
              <a:rPr lang="en-GB" dirty="0"/>
              <a:t>In October Make UK the Manufacturers Organisation published their 3rd Quarter Manufacturing Outlook report. The report says that </a:t>
            </a:r>
            <a:endParaRPr lang="en-GB" dirty="0" smtClean="0">
              <a:effectLst/>
            </a:endParaRPr>
          </a:p>
          <a:p>
            <a:r>
              <a:rPr lang="en-GB" dirty="0"/>
              <a:t> </a:t>
            </a:r>
            <a:endParaRPr lang="en-GB" dirty="0" smtClean="0">
              <a:effectLst/>
            </a:endParaRPr>
          </a:p>
          <a:p>
            <a:r>
              <a:rPr lang="en-GB" i="1" dirty="0"/>
              <a:t>“Both domestic and export orders have contracted this quarter, for the third quarter in a row. At the very time we need to be trading more, our survey results and members reports indicate that foreign customers are abandoning their British suppliers to Brexit uncertainty and this is having knock-on consequences for domestic demand as well.”</a:t>
            </a:r>
            <a:endParaRPr lang="en-GB" dirty="0" smtClean="0">
              <a:effectLst/>
            </a:endParaRPr>
          </a:p>
          <a:p>
            <a:r>
              <a:rPr lang="en-GB" i="1" dirty="0"/>
              <a:t> </a:t>
            </a:r>
            <a:endParaRPr lang="en-GB" dirty="0" smtClean="0">
              <a:effectLst/>
            </a:endParaRPr>
          </a:p>
          <a:p>
            <a:r>
              <a:rPr lang="en-GB" i="1" dirty="0"/>
              <a:t>“Members expect UK demand to remain in negative territory next quarter as order books continue to shrink and they are also anticipating another decline in export demand from foreign customers.”</a:t>
            </a:r>
            <a:endParaRPr lang="en-GB" dirty="0" smtClean="0">
              <a:effectLst/>
            </a:endParaRPr>
          </a:p>
          <a:p>
            <a:r>
              <a:rPr lang="en-GB" i="1" dirty="0"/>
              <a:t> </a:t>
            </a:r>
            <a:endParaRPr lang="en-GB" dirty="0" smtClean="0">
              <a:effectLst/>
            </a:endParaRPr>
          </a:p>
          <a:p>
            <a:r>
              <a:rPr lang="en-GB" i="1" dirty="0"/>
              <a:t>“Investment in technology and skills training – the real engines of economic growth – has been paralysed all year but worryingly investment intentions have now entered negative territory for the first time since Q3 2016 (the period immediately following the Brexit referendum).”</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14</a:t>
            </a:fld>
            <a:endParaRPr lang="en-GB" dirty="0"/>
          </a:p>
        </p:txBody>
      </p:sp>
    </p:spTree>
    <p:extLst>
      <p:ext uri="{BB962C8B-B14F-4D97-AF65-F5344CB8AC3E}">
        <p14:creationId xmlns:p14="http://schemas.microsoft.com/office/powerpoint/2010/main" val="4254665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15</a:t>
            </a:fld>
            <a:endParaRPr lang="en-GB" dirty="0"/>
          </a:p>
        </p:txBody>
      </p:sp>
    </p:spTree>
    <p:extLst>
      <p:ext uri="{BB962C8B-B14F-4D97-AF65-F5344CB8AC3E}">
        <p14:creationId xmlns:p14="http://schemas.microsoft.com/office/powerpoint/2010/main" val="298555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European Funding continues to play a highly significant role across Wales and we understand that many businesses are concerned about the impacts that may arise from Brexit.</a:t>
            </a:r>
          </a:p>
          <a:p>
            <a:endParaRPr lang="en-GB" dirty="0"/>
          </a:p>
          <a:p>
            <a:r>
              <a:rPr lang="en-GB" dirty="0"/>
              <a:t>In July 2018, the UK Treasury Guarantee was extended to meet any funding commitments to projects made before the end of December 2020, even if the payments fall beyond December 2020 but before 2023; and to guarantee payments at current cash levels under the CAP until the end of the current Parliament in 2022.</a:t>
            </a:r>
          </a:p>
          <a:p>
            <a:endParaRPr lang="en-GB" dirty="0"/>
          </a:p>
          <a:p>
            <a:r>
              <a:rPr lang="en-GB" dirty="0"/>
              <a:t>While this provides some financial security over the short-term, there is none over the medium term. The UK Government has refused to provide any assurance about levels of agricultural funding or the methodology for allocating it after 2022, with the risk that a UK Government might a) reduce the level of funding across the whole UK and/or b) reduce Wales’ share of UK agriculture funding. This would be deeply worrying given that Wales currently receives just under 10% of CAP funding to the UK, significantly greater than our overall share of the UK population as a whole, because of the large proportion of marginal land in Wales. </a:t>
            </a:r>
          </a:p>
          <a:p>
            <a:endParaRPr lang="en-GB" dirty="0"/>
          </a:p>
          <a:p>
            <a:r>
              <a:rPr lang="en-GB" dirty="0"/>
              <a:t>In the case of regional economic investment to replace the ESIF, the situation is even more unsatisfactory. </a:t>
            </a:r>
            <a:r>
              <a:rPr lang="en-GB" b="1" dirty="0"/>
              <a:t>The Conservative Manifesto in 2017 pledged the introduction of a UK wide Shared Prosperity Fund,</a:t>
            </a:r>
            <a:r>
              <a:rPr lang="en-GB" dirty="0"/>
              <a:t> with this pledge subsequently followed by promises that a consultation would be launched by the end of 2017 and, when that was delayed, by the end of 2018.</a:t>
            </a:r>
          </a:p>
          <a:p>
            <a:endParaRPr lang="en-GB" dirty="0"/>
          </a:p>
          <a:p>
            <a:r>
              <a:rPr lang="en-GB" dirty="0"/>
              <a:t>Despite considerable pressure from the devolved governments and from other stakeholders, there is still no clarity and no meaningful engagement in preparing the proposed consultation on successor arrangements. UK Government Ministers, have however suggested by‑passing the Welsh Government, which would undermine our devolution settlement. </a:t>
            </a:r>
          </a:p>
          <a:p>
            <a:endParaRPr lang="en-GB" dirty="0"/>
          </a:p>
          <a:p>
            <a:r>
              <a:rPr lang="en-GB" b="1" dirty="0" smtClean="0">
                <a:effectLst/>
              </a:rPr>
              <a:t>EU Funding</a:t>
            </a:r>
          </a:p>
          <a:p>
            <a:r>
              <a:rPr lang="en-GB" dirty="0" smtClean="0">
                <a:effectLst/>
              </a:rPr>
              <a:t>Many small businesses directly or indirectly benefit from EU funding. The UK Government has provided a guarantee of funding for all of the below:</a:t>
            </a:r>
          </a:p>
          <a:p>
            <a:r>
              <a:rPr lang="en-GB" dirty="0" smtClean="0">
                <a:effectLst/>
              </a:rPr>
              <a:t>The full 2014 - 20 Multiannual Framework (MFF) allocation for Structural and Investment Funds (ESIF) and European Regional and Development Funds (ERDF). New bids for funding under the ERDF, ESF (European Social Fund) and European Territorial Co-operation Projects, post exit day will be guaranteed by the Government until the programme closes at the end of the MFF.</a:t>
            </a:r>
          </a:p>
          <a:p>
            <a:r>
              <a:rPr lang="en-GB" dirty="0" smtClean="0">
                <a:effectLst/>
              </a:rPr>
              <a:t>The payment of awards where UK organisations successfully bid directly to the European Commission (e.g. through projects such as Horizon 2020) on a competitive basis until the end of 2020.</a:t>
            </a:r>
          </a:p>
          <a:p>
            <a:r>
              <a:rPr lang="en-GB" dirty="0" smtClean="0">
                <a:effectLst/>
              </a:rPr>
              <a:t>The payment of awards for successful bids where the UK organisations are able to participate as a third country in competitive grant programmes from exit day until the end of the programme. This includes the SME instrument in Horizon 2020.</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16</a:t>
            </a:fld>
            <a:endParaRPr lang="en-GB" dirty="0"/>
          </a:p>
        </p:txBody>
      </p:sp>
    </p:spTree>
    <p:extLst>
      <p:ext uri="{BB962C8B-B14F-4D97-AF65-F5344CB8AC3E}">
        <p14:creationId xmlns:p14="http://schemas.microsoft.com/office/powerpoint/2010/main" val="57438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pPr lvl="0"/>
            <a:r>
              <a:rPr lang="en-GB" dirty="0"/>
              <a:t>The uncertainty caused by Brexit has already had an adverse effect on levels of </a:t>
            </a:r>
            <a:r>
              <a:rPr lang="en-GB" b="1" dirty="0"/>
              <a:t>inward investment into Wales</a:t>
            </a:r>
            <a:r>
              <a:rPr lang="en-GB" dirty="0"/>
              <a:t>, as well as the wider UK, with overall numbers declining since 2016. </a:t>
            </a:r>
            <a:endParaRPr lang="en-GB" dirty="0" smtClean="0">
              <a:effectLst/>
            </a:endParaRPr>
          </a:p>
          <a:p>
            <a:r>
              <a:rPr lang="en-GB" dirty="0"/>
              <a:t> </a:t>
            </a:r>
            <a:endParaRPr lang="en-GB" dirty="0" smtClean="0">
              <a:effectLst/>
            </a:endParaRPr>
          </a:p>
          <a:p>
            <a:pPr lvl="0"/>
            <a:r>
              <a:rPr lang="en-GB" dirty="0"/>
              <a:t>The pipeline of future opportunities is seeing significant shrinkage and a number of high profile multi-national companies have cited Brexit as one of the reasons for questioning the future of their UK sites. Despite this, in 2018-19, we </a:t>
            </a:r>
            <a:r>
              <a:rPr lang="en-GB" b="1" dirty="0"/>
              <a:t>managed to land 51 projects and 3,704 jobs, 75% of which were linked to Welsh Government intervention.</a:t>
            </a:r>
            <a:endParaRPr lang="en-GB" dirty="0" smtClean="0">
              <a:effectLst/>
            </a:endParaRPr>
          </a:p>
          <a:p>
            <a:r>
              <a:rPr lang="en-GB" dirty="0"/>
              <a:t> </a:t>
            </a:r>
            <a:endParaRPr lang="en-GB" dirty="0" smtClean="0">
              <a:effectLst/>
            </a:endParaRPr>
          </a:p>
          <a:p>
            <a:pPr lvl="0"/>
            <a:r>
              <a:rPr lang="en-GB" dirty="0"/>
              <a:t>A strong UK market with tariff-free access to the much larger EU single market has been one of the main reasons cited by non-EU companies who have chosen to invest in Wales. This loss of access will have a major bearing on future investment decisions for new and existing investors alike.  </a:t>
            </a:r>
            <a:endParaRPr lang="en-GB" dirty="0" smtClean="0">
              <a:effectLst/>
            </a:endParaRPr>
          </a:p>
          <a:p>
            <a:r>
              <a:rPr lang="en-GB" dirty="0"/>
              <a:t> </a:t>
            </a:r>
            <a:endParaRPr lang="en-GB" dirty="0" smtClean="0">
              <a:effectLst/>
            </a:endParaRPr>
          </a:p>
          <a:p>
            <a:pPr lvl="0"/>
            <a:r>
              <a:rPr lang="en-GB" dirty="0"/>
              <a:t>The potential loss/downsizing of existing foreign owned companies in Wales will have an impact on employees directly employed at the site as well as the wider supply chain, including Welsh-owned SMEs.</a:t>
            </a:r>
            <a:endParaRPr lang="en-GB" dirty="0" smtClean="0">
              <a:effectLst/>
            </a:endParaRPr>
          </a:p>
          <a:p>
            <a:r>
              <a:rPr lang="en-GB" dirty="0"/>
              <a:t> </a:t>
            </a:r>
          </a:p>
          <a:p>
            <a:r>
              <a:rPr lang="en-GB" dirty="0"/>
              <a:t>International Strategy:</a:t>
            </a:r>
          </a:p>
          <a:p>
            <a:endParaRPr lang="en-GB" dirty="0"/>
          </a:p>
          <a:p>
            <a:r>
              <a:rPr lang="en-GB" dirty="0"/>
              <a:t>OUR THREE KEY GOALS ARE TO: </a:t>
            </a:r>
          </a:p>
          <a:p>
            <a:r>
              <a:rPr lang="en-GB" b="1" dirty="0"/>
              <a:t>Raise Wales’ profile internationally – </a:t>
            </a:r>
            <a:r>
              <a:rPr lang="en-GB" dirty="0"/>
              <a:t>we will build our nation’s reputation as a place buzzing with creativity where people are free to innovate and experiment. </a:t>
            </a:r>
          </a:p>
          <a:p>
            <a:r>
              <a:rPr lang="en-GB" b="1" dirty="0"/>
              <a:t>Increase our exports and encourage inward investment, </a:t>
            </a:r>
            <a:r>
              <a:rPr lang="en-GB" dirty="0"/>
              <a:t>growing our economy and creating new jobs and opportunities for people in Wales – we are committed to embracing and developing new technology to deliver prosperity. </a:t>
            </a:r>
          </a:p>
          <a:p>
            <a:r>
              <a:rPr lang="en-GB" b="1" dirty="0"/>
              <a:t>Show the world what we are doing as a globally responsible nation – </a:t>
            </a:r>
            <a:r>
              <a:rPr lang="en-GB" dirty="0"/>
              <a:t>Wales is acutely aware of its global and environmental responsibilities. Our strong values of sustainability underpin this strategy and everything we do. </a:t>
            </a:r>
          </a:p>
          <a:p>
            <a:endParaRPr lang="en-GB" dirty="0" smtClean="0">
              <a:effectLst/>
            </a:endParaRPr>
          </a:p>
          <a:p>
            <a:pPr lvl="0"/>
            <a:r>
              <a:rPr lang="en-GB" dirty="0"/>
              <a:t>The International Strategy proposes to promote Wales’ capability in three areas: </a:t>
            </a:r>
            <a:r>
              <a:rPr lang="en-GB" b="1" dirty="0"/>
              <a:t>cyber security; compound-semiconductors; and, the creative industries</a:t>
            </a:r>
            <a:r>
              <a:rPr lang="en-GB" dirty="0"/>
              <a:t> (film and TV).  The aim is to showcase areas of our economy where opportunities and world class expertise already exist in Wales and there is a solid basis on which we can build in the face of the challenges posed by Brexit.</a:t>
            </a:r>
            <a:endParaRPr lang="en-GB" dirty="0" smtClean="0">
              <a:effectLst/>
            </a:endParaRPr>
          </a:p>
          <a:p>
            <a:r>
              <a:rPr lang="en-GB" dirty="0"/>
              <a:t> </a:t>
            </a:r>
            <a:endParaRPr lang="en-GB" dirty="0" smtClean="0">
              <a:effectLst/>
            </a:endParaRPr>
          </a:p>
          <a:p>
            <a:pPr lvl="0"/>
            <a:r>
              <a:rPr lang="en-GB" dirty="0"/>
              <a:t>The use of ‘</a:t>
            </a:r>
            <a:r>
              <a:rPr lang="en-GB" b="1" dirty="0"/>
              <a:t>magnet’ projects</a:t>
            </a:r>
            <a:r>
              <a:rPr lang="en-GB" dirty="0"/>
              <a:t>, which have the potential to act as catalysts for attracting future investment in a region, is also set out in the strategy as a means to counter the decline in inward investment.</a:t>
            </a:r>
          </a:p>
          <a:p>
            <a:pPr lvl="0"/>
            <a:endParaRPr lang="en-GB" dirty="0" smtClean="0">
              <a:effectLst/>
            </a:endParaRPr>
          </a:p>
          <a:p>
            <a:r>
              <a:rPr lang="en-GB" dirty="0"/>
              <a:t>We will continue our focus on creating and promoting world-class facilities for business growth in Wales, using “magnets” as opportunities for businesses and as a means to elevate Wales’ reputation for our assets, skills and research and development capability. </a:t>
            </a:r>
          </a:p>
          <a:p>
            <a:endParaRPr lang="en-GB" dirty="0"/>
          </a:p>
          <a:p>
            <a:r>
              <a:rPr lang="en-GB" dirty="0"/>
              <a:t>“Magnet” projects, such as the Advanced Manufacturing Research Centre Cymru, in North Wales; the Global Centre of Excellence for Rail and the UK Catapult Centre, in South Wales and the new International Convention Centre, in Newport, will be used as catalysts to attract further investment and will promote Wales as a test bed for future cutting-edge technologies.5 </a:t>
            </a:r>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17</a:t>
            </a:fld>
            <a:endParaRPr lang="en-GB" dirty="0"/>
          </a:p>
        </p:txBody>
      </p:sp>
    </p:spTree>
    <p:extLst>
      <p:ext uri="{BB962C8B-B14F-4D97-AF65-F5344CB8AC3E}">
        <p14:creationId xmlns:p14="http://schemas.microsoft.com/office/powerpoint/2010/main" val="121666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and above pre-existing business support and programmes, the Welsh Government has been investing additional resources in preparation for Brexit. On the business and economy side of the house we competed and secured some of that funding and have been using the resource made available from the EU Transition Fund to address six key challenges:</a:t>
            </a:r>
            <a:endParaRPr lang="en-GB" dirty="0" smtClean="0">
              <a:effectLst/>
            </a:endParaRPr>
          </a:p>
          <a:p>
            <a:r>
              <a:rPr lang="en-GB" dirty="0"/>
              <a:t> </a:t>
            </a:r>
            <a:endParaRPr lang="en-GB" dirty="0" smtClean="0">
              <a:effectLst/>
            </a:endParaRPr>
          </a:p>
          <a:p>
            <a:r>
              <a:rPr lang="en-GB" dirty="0"/>
              <a:t>The first challenge has been to support more Welsh businesses to develop the skills and confidence necessary to become exporters or grow their export trade. We have used funding to increase the capacity of our highly regarded export service so that we can work with more companies. Allied to this we have invested to ensure Businesses have access to the high quality intelligence and technical information and advice necessary to successfully develop new export opportunities.</a:t>
            </a:r>
            <a:endParaRPr lang="en-GB" dirty="0" smtClean="0">
              <a:effectLst/>
            </a:endParaRPr>
          </a:p>
          <a:p>
            <a:r>
              <a:rPr lang="en-GB" dirty="0"/>
              <a:t> </a:t>
            </a:r>
            <a:endParaRPr lang="en-GB" dirty="0" smtClean="0">
              <a:effectLst/>
            </a:endParaRPr>
          </a:p>
          <a:p>
            <a:r>
              <a:rPr lang="en-GB" dirty="0"/>
              <a:t>The second challenge has been to work with businesses where short-term support is required to overcome or address specific and pressing Brexit related obstacles.  [IF COVERED EARLIER THEN MOVE ON TO NEXT POINT]</a:t>
            </a:r>
            <a:endParaRPr lang="en-GB" dirty="0" smtClean="0">
              <a:effectLst/>
            </a:endParaRPr>
          </a:p>
          <a:p>
            <a:r>
              <a:rPr lang="en-GB" dirty="0"/>
              <a:t> </a:t>
            </a:r>
            <a:endParaRPr lang="en-GB" dirty="0" smtClean="0">
              <a:effectLst/>
            </a:endParaRPr>
          </a:p>
          <a:p>
            <a:r>
              <a:rPr lang="en-GB" dirty="0"/>
              <a:t>Our Brexit Resilience Grant has been providing an additional, flexible funding route that allows Welsh Government to invest with businesses as they seek to overcome Brexit related challenges where existing funding options are not an appropriate for sufficiently flexible fit. </a:t>
            </a:r>
          </a:p>
          <a:p>
            <a:r>
              <a:rPr lang="en-GB" b="1" dirty="0"/>
              <a:t> </a:t>
            </a:r>
            <a:endParaRPr lang="en-GB" dirty="0" smtClean="0">
              <a:effectLst/>
            </a:endParaRPr>
          </a:p>
          <a:p>
            <a:r>
              <a:rPr lang="en-GB" dirty="0"/>
              <a:t>The third challenge facing some businesses is to find new ways of collaborating and working together so that together they can capitalise on new opportunities or mitigate shared risk in the context of new trading arrangements. So, as part of our Brexit Resilience offer we have been setting aside resource that is allowing us to work with businesses to explore new forms of collaboration, joint venture, innovation or collective capacity building such as may be necessary to underpin future competitiveness and retain jobs and growth in Wales. [This work has centred on the Nuclear Sector to date]</a:t>
            </a:r>
            <a:endParaRPr lang="en-GB" dirty="0" smtClean="0">
              <a:effectLst/>
            </a:endParaRPr>
          </a:p>
          <a:p>
            <a:r>
              <a:rPr lang="en-GB" dirty="0"/>
              <a:t> </a:t>
            </a:r>
            <a:endParaRPr lang="en-GB" dirty="0" smtClean="0">
              <a:effectLst/>
            </a:endParaRPr>
          </a:p>
          <a:p>
            <a:r>
              <a:rPr lang="en-GB" dirty="0"/>
              <a:t>The fourth challenge is that of doing all we can to sell Wales in the world. We believe that the Welsh Government has a legitimate role to play in supporting business to reach out and sell to the world as well as strengthening the visibility of Wales as a destination </a:t>
            </a:r>
            <a:r>
              <a:rPr lang="en-GB"/>
              <a:t>for </a:t>
            </a:r>
            <a:r>
              <a:rPr lang="en-GB" smtClean="0"/>
              <a:t>trade and investment</a:t>
            </a:r>
            <a:r>
              <a:rPr lang="en-GB" dirty="0"/>
              <a:t>. </a:t>
            </a:r>
            <a:endParaRPr lang="en-GB" dirty="0" smtClean="0">
              <a:effectLst/>
            </a:endParaRPr>
          </a:p>
          <a:p>
            <a:r>
              <a:rPr lang="en-GB" dirty="0"/>
              <a:t> </a:t>
            </a:r>
            <a:endParaRPr lang="en-GB" dirty="0" smtClean="0">
              <a:effectLst/>
            </a:endParaRPr>
          </a:p>
          <a:p>
            <a:r>
              <a:rPr lang="en-GB" dirty="0"/>
              <a:t>We have therefore  utilised funding from the EU Transition Fund to support campaigns and activities with business that help companies establish the traction they need in new markets and that positions us to keep Wales’ international profile as a location for investment strong and positive. </a:t>
            </a:r>
            <a:endParaRPr lang="en-GB" dirty="0" smtClean="0">
              <a:effectLst/>
            </a:endParaRPr>
          </a:p>
          <a:p>
            <a:r>
              <a:rPr lang="en-GB" dirty="0"/>
              <a:t> </a:t>
            </a:r>
            <a:endParaRPr lang="en-GB" dirty="0" smtClean="0">
              <a:effectLst/>
            </a:endParaRPr>
          </a:p>
          <a:p>
            <a:r>
              <a:rPr lang="en-GB" dirty="0"/>
              <a:t>Fifth, we are using this funding to invest to enhance our overall understanding of the trade flows between Wales and the rest of the UK and beyond. </a:t>
            </a:r>
          </a:p>
          <a:p>
            <a:endParaRPr lang="en-GB" dirty="0"/>
          </a:p>
          <a:p>
            <a:pPr lvl="0"/>
            <a:r>
              <a:rPr lang="en-GB" dirty="0"/>
              <a:t>Welsh Government have commissioned IFF Research to undertake the first Trade Survey for Wales, funded by the European Transition Fund - Business Resilience (MA-P KS 3346-18), which will be launched w/c 21</a:t>
            </a:r>
            <a:r>
              <a:rPr lang="en-GB" baseline="30000" dirty="0"/>
              <a:t>st</a:t>
            </a:r>
            <a:r>
              <a:rPr lang="en-GB" dirty="0"/>
              <a:t> October 2019.</a:t>
            </a:r>
          </a:p>
          <a:p>
            <a:pPr lvl="0"/>
            <a:endParaRPr lang="en-GB" sz="900" dirty="0"/>
          </a:p>
          <a:p>
            <a:pPr lvl="0"/>
            <a:r>
              <a:rPr lang="en-GB" dirty="0"/>
              <a:t>8000 businesses located in Wales will be invited to participate in the online survey, they will be encouraged to complete by the middle of November, although the survey will remain open for completion until the 20</a:t>
            </a:r>
            <a:r>
              <a:rPr lang="en-GB" baseline="30000" dirty="0"/>
              <a:t>th</a:t>
            </a:r>
            <a:r>
              <a:rPr lang="en-GB" dirty="0"/>
              <a:t> December 2019</a:t>
            </a:r>
          </a:p>
          <a:p>
            <a:pPr lvl="0"/>
            <a:endParaRPr lang="en-GB" sz="900" dirty="0"/>
          </a:p>
          <a:p>
            <a:pPr lvl="0"/>
            <a:r>
              <a:rPr lang="en-GB" dirty="0"/>
              <a:t>There are currently no directly measured trade statistics for Wales; the Trade Survey for Wales is the first data collection exercise of its kind</a:t>
            </a:r>
            <a:endParaRPr lang="en-GB" sz="900" dirty="0"/>
          </a:p>
          <a:p>
            <a:pPr lvl="0"/>
            <a:endParaRPr lang="en-GB" dirty="0"/>
          </a:p>
          <a:p>
            <a:pPr lvl="0"/>
            <a:r>
              <a:rPr lang="en-GB" dirty="0"/>
              <a:t>The data from the survey will enable Welsh Government to quantify the trade flows in and out of Wales for goods and services, and will seek to quantify the amount of trade between the constituent parts of the UK</a:t>
            </a:r>
          </a:p>
          <a:p>
            <a:pPr lvl="0"/>
            <a:endParaRPr lang="en-GB" sz="900" dirty="0"/>
          </a:p>
          <a:p>
            <a:r>
              <a:rPr lang="en-GB" dirty="0"/>
              <a:t> </a:t>
            </a:r>
            <a:endParaRPr lang="en-GB" dirty="0" smtClean="0">
              <a:effectLst/>
            </a:endParaRPr>
          </a:p>
          <a:p>
            <a:r>
              <a:rPr lang="en-GB" dirty="0"/>
              <a:t>Better data will inform better decision-making, both as we consider our response to Brexit in the short-term and as we develop the frameworks and mechanisms necessary to support the effective working of the UK internal market into the future. </a:t>
            </a:r>
            <a:endParaRPr lang="en-GB" dirty="0" smtClean="0">
              <a:effectLst/>
            </a:endParaRPr>
          </a:p>
          <a:p>
            <a:r>
              <a:rPr lang="en-GB" dirty="0"/>
              <a:t> </a:t>
            </a:r>
            <a:endParaRPr lang="en-GB" dirty="0" smtClean="0">
              <a:effectLst/>
            </a:endParaRPr>
          </a:p>
          <a:p>
            <a:r>
              <a:rPr lang="en-GB" dirty="0"/>
              <a:t> </a:t>
            </a:r>
            <a:endParaRPr lang="en-GB" dirty="0" smtClean="0">
              <a:effectLst/>
            </a:endParaRPr>
          </a:p>
          <a:p>
            <a:r>
              <a:rPr lang="en-GB" dirty="0"/>
              <a:t>Finally, because of the uncertainties and the changes Brexit brings – we are seeing more businesses wanting to engage with Welsh Government. The visibility of our business support offer is therefore critical and that is why we are have set aside funding to more vigorously connect businesses in Wales with the range of support services already available through Business Wales and other offers. </a:t>
            </a:r>
            <a:endParaRPr lang="en-GB" dirty="0" smtClean="0">
              <a:effectLst/>
            </a:endParaRPr>
          </a:p>
          <a:p>
            <a:r>
              <a:rPr lang="en-GB" dirty="0"/>
              <a:t> </a:t>
            </a:r>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18</a:t>
            </a:fld>
            <a:endParaRPr lang="en-GB" dirty="0"/>
          </a:p>
        </p:txBody>
      </p:sp>
    </p:spTree>
    <p:extLst>
      <p:ext uri="{BB962C8B-B14F-4D97-AF65-F5344CB8AC3E}">
        <p14:creationId xmlns:p14="http://schemas.microsoft.com/office/powerpoint/2010/main" val="26929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27">
              <a:defRPr/>
            </a:pPr>
            <a:r>
              <a:rPr lang="en-GB" dirty="0" smtClean="0"/>
              <a:t>We recognise how vital it is that we orchestrate a coordinated, sustainable approach where businesses and their employees face downsizing and or redundancy events. Drawing on lessons learned from past and present interventions, going forward our response is being led on a regional basis – aligning with the regional economic development model set out in the Economic Action Plan. </a:t>
            </a:r>
            <a:endParaRPr lang="en-GB" dirty="0" smtClean="0">
              <a:effectLst/>
            </a:endParaRPr>
          </a:p>
          <a:p>
            <a:endParaRPr lang="en-GB" dirty="0" smtClean="0"/>
          </a:p>
          <a:p>
            <a:pPr lvl="0"/>
            <a:r>
              <a:rPr lang="en-GB" dirty="0" smtClean="0"/>
              <a:t>To provide for the effective handling of business closures, relocations or downsizings resulting in significant regional or national implications, </a:t>
            </a:r>
            <a:r>
              <a:rPr lang="en-GB" b="1" dirty="0" smtClean="0"/>
              <a:t>Regional Response Teams </a:t>
            </a:r>
            <a:r>
              <a:rPr lang="en-GB" dirty="0" smtClean="0"/>
              <a:t>with a supporting secretariat have  been established for each region (i.e. North, South-East, and South West and Mid).</a:t>
            </a:r>
          </a:p>
          <a:p>
            <a:r>
              <a:rPr lang="en-GB" dirty="0" smtClean="0"/>
              <a:t> </a:t>
            </a:r>
          </a:p>
          <a:p>
            <a:pPr lvl="0"/>
            <a:r>
              <a:rPr lang="en-GB" dirty="0" smtClean="0"/>
              <a:t>The Regional Response Teams will be playing a role in :</a:t>
            </a:r>
          </a:p>
          <a:p>
            <a:r>
              <a:rPr lang="en-GB" dirty="0" smtClean="0"/>
              <a:t> </a:t>
            </a:r>
          </a:p>
          <a:p>
            <a:pPr marL="169393" indent="-169393">
              <a:buFont typeface="Arial" panose="020B0604020202020204" pitchFamily="34" charset="0"/>
              <a:buChar char="•"/>
            </a:pPr>
            <a:r>
              <a:rPr lang="en-GB" dirty="0" smtClean="0"/>
              <a:t>Identifying the direct and indirect impacts of </a:t>
            </a:r>
            <a:r>
              <a:rPr lang="en-GB" dirty="0" err="1" smtClean="0"/>
              <a:t>Brexit</a:t>
            </a:r>
            <a:r>
              <a:rPr lang="en-GB" dirty="0" smtClean="0"/>
              <a:t> on the jobs market;</a:t>
            </a:r>
            <a:endParaRPr lang="en-GB" dirty="0" smtClean="0">
              <a:effectLst/>
            </a:endParaRPr>
          </a:p>
          <a:p>
            <a:pPr marL="169393" indent="-169393">
              <a:buFont typeface="Arial" panose="020B0604020202020204" pitchFamily="34" charset="0"/>
              <a:buChar char="•"/>
            </a:pPr>
            <a:r>
              <a:rPr lang="en-GB" b="1" dirty="0" smtClean="0"/>
              <a:t>Identifying and co-ordinating existing social and economic support structures and programmes that will contribute to the wellbeing of the regions</a:t>
            </a:r>
            <a:r>
              <a:rPr lang="en-GB" dirty="0" smtClean="0"/>
              <a:t>;</a:t>
            </a:r>
            <a:endParaRPr lang="en-GB" dirty="0" smtClean="0">
              <a:effectLst/>
            </a:endParaRPr>
          </a:p>
          <a:p>
            <a:pPr marL="169393" indent="-169393">
              <a:buFont typeface="Arial" panose="020B0604020202020204" pitchFamily="34" charset="0"/>
              <a:buChar char="•"/>
            </a:pPr>
            <a:r>
              <a:rPr lang="en-GB" dirty="0" smtClean="0"/>
              <a:t>Orchestrating  support to workers and their families who are directly and indirectly affected by unfavourable labour market changes (jobs, health, wellbeing, financial stability) and</a:t>
            </a:r>
            <a:endParaRPr lang="en-GB" dirty="0" smtClean="0">
              <a:effectLst/>
            </a:endParaRPr>
          </a:p>
          <a:p>
            <a:pPr marL="169393" indent="-169393">
              <a:buFont typeface="Arial" panose="020B0604020202020204" pitchFamily="34" charset="0"/>
              <a:buChar char="•"/>
            </a:pPr>
            <a:r>
              <a:rPr lang="en-GB" dirty="0" smtClean="0"/>
              <a:t>Provide intelligence and advice on key factors such as wages, conditions of employment, job locations, under employment, distribution of unemployment/redundancies, polarisation of jobs and equality within the labour market.</a:t>
            </a:r>
            <a:endParaRPr lang="en-GB" dirty="0" smtClean="0">
              <a:effectLst/>
            </a:endParaRPr>
          </a:p>
          <a:p>
            <a:pPr lvl="0"/>
            <a:endParaRPr lang="en-GB" dirty="0" smtClean="0"/>
          </a:p>
          <a:p>
            <a:pPr lvl="0"/>
            <a:endParaRPr lang="en-GB" dirty="0" smtClean="0"/>
          </a:p>
          <a:p>
            <a:pPr lvl="0"/>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19</a:t>
            </a:fld>
            <a:endParaRPr lang="en-GB" dirty="0"/>
          </a:p>
        </p:txBody>
      </p:sp>
    </p:spTree>
    <p:extLst>
      <p:ext uri="{BB962C8B-B14F-4D97-AF65-F5344CB8AC3E}">
        <p14:creationId xmlns:p14="http://schemas.microsoft.com/office/powerpoint/2010/main" val="142844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pPr lvl="0"/>
            <a:r>
              <a:rPr lang="en-GB" dirty="0"/>
              <a:t>The uncertainty caused by Brexit has already had an adverse effect on levels of </a:t>
            </a:r>
            <a:r>
              <a:rPr lang="en-GB" b="1" dirty="0"/>
              <a:t>inward investment into Wales</a:t>
            </a:r>
            <a:r>
              <a:rPr lang="en-GB" dirty="0"/>
              <a:t>, as well as the wider UK, with overall numbers declining since 2016. </a:t>
            </a:r>
            <a:endParaRPr lang="en-GB" dirty="0" smtClean="0">
              <a:effectLst/>
            </a:endParaRPr>
          </a:p>
          <a:p>
            <a:r>
              <a:rPr lang="en-GB" dirty="0"/>
              <a:t> </a:t>
            </a:r>
            <a:endParaRPr lang="en-GB" dirty="0" smtClean="0">
              <a:effectLst/>
            </a:endParaRPr>
          </a:p>
          <a:p>
            <a:pPr lvl="0"/>
            <a:r>
              <a:rPr lang="en-GB" dirty="0"/>
              <a:t>The pipeline of future opportunities is seeing significant shrinkage and a number of high profile multi-national companies have cited Brexit as one of the reasons for questioning the future of their UK sites. Despite this, in 2018-19, we </a:t>
            </a:r>
            <a:r>
              <a:rPr lang="en-GB" b="1" dirty="0"/>
              <a:t>managed to land 51 projects and 3,704 jobs, 75% of which were linked to Welsh Government intervention.</a:t>
            </a:r>
            <a:endParaRPr lang="en-GB" dirty="0" smtClean="0">
              <a:effectLst/>
            </a:endParaRPr>
          </a:p>
          <a:p>
            <a:r>
              <a:rPr lang="en-GB" dirty="0"/>
              <a:t> </a:t>
            </a:r>
            <a:endParaRPr lang="en-GB" dirty="0" smtClean="0">
              <a:effectLst/>
            </a:endParaRPr>
          </a:p>
          <a:p>
            <a:pPr lvl="0"/>
            <a:r>
              <a:rPr lang="en-GB" dirty="0"/>
              <a:t>A strong UK market with tariff-free access to the much larger EU single market has been one of the main reasons cited by non-EU companies who have chosen to invest in Wales. This loss of access will have a major bearing on future investment decisions for new and existing investors alike.  </a:t>
            </a:r>
            <a:endParaRPr lang="en-GB" dirty="0" smtClean="0">
              <a:effectLst/>
            </a:endParaRPr>
          </a:p>
          <a:p>
            <a:r>
              <a:rPr lang="en-GB" dirty="0"/>
              <a:t> </a:t>
            </a:r>
            <a:endParaRPr lang="en-GB" dirty="0" smtClean="0">
              <a:effectLst/>
            </a:endParaRPr>
          </a:p>
          <a:p>
            <a:pPr lvl="0"/>
            <a:r>
              <a:rPr lang="en-GB" dirty="0"/>
              <a:t>The potential loss/downsizing of existing foreign owned companies in Wales will have an impact on employees directly employed at the site as well as the wider supply chain, including Welsh-owned SMEs.</a:t>
            </a:r>
            <a:endParaRPr lang="en-GB" dirty="0" smtClean="0">
              <a:effectLst/>
            </a:endParaRPr>
          </a:p>
          <a:p>
            <a:r>
              <a:rPr lang="en-GB" dirty="0"/>
              <a:t> </a:t>
            </a:r>
          </a:p>
          <a:p>
            <a:r>
              <a:rPr lang="en-GB" dirty="0"/>
              <a:t>International Strategy:</a:t>
            </a:r>
          </a:p>
          <a:p>
            <a:endParaRPr lang="en-GB" dirty="0"/>
          </a:p>
          <a:p>
            <a:r>
              <a:rPr lang="en-GB" dirty="0"/>
              <a:t>OUR THREE KEY GOALS ARE TO: </a:t>
            </a:r>
          </a:p>
          <a:p>
            <a:r>
              <a:rPr lang="en-GB" b="1" dirty="0"/>
              <a:t>Raise Wales’ profile internationally – </a:t>
            </a:r>
            <a:r>
              <a:rPr lang="en-GB" dirty="0"/>
              <a:t>we will build our nation’s reputation as a place buzzing with creativity where people are free to innovate and experiment. </a:t>
            </a:r>
          </a:p>
          <a:p>
            <a:r>
              <a:rPr lang="en-GB" b="1" dirty="0"/>
              <a:t>Increase our exports and encourage inward investment, </a:t>
            </a:r>
            <a:r>
              <a:rPr lang="en-GB" dirty="0"/>
              <a:t>growing our economy and creating new jobs and opportunities for people in Wales – we are committed to embracing and developing new technology to deliver prosperity. </a:t>
            </a:r>
          </a:p>
          <a:p>
            <a:r>
              <a:rPr lang="en-GB" b="1" dirty="0"/>
              <a:t>Show the world what we are doing as a globally responsible nation – </a:t>
            </a:r>
            <a:r>
              <a:rPr lang="en-GB" dirty="0"/>
              <a:t>Wales is acutely aware of its global and environmental responsibilities. Our strong values of sustainability underpin this strategy and everything we do. </a:t>
            </a:r>
          </a:p>
          <a:p>
            <a:endParaRPr lang="en-GB" dirty="0" smtClean="0">
              <a:effectLst/>
            </a:endParaRPr>
          </a:p>
          <a:p>
            <a:pPr lvl="0"/>
            <a:r>
              <a:rPr lang="en-GB" dirty="0"/>
              <a:t>The International Strategy proposes to promote Wales’ capability in three areas: </a:t>
            </a:r>
            <a:r>
              <a:rPr lang="en-GB" b="1" dirty="0"/>
              <a:t>cyber security; compound-semiconductors; and, the creative industries</a:t>
            </a:r>
            <a:r>
              <a:rPr lang="en-GB" dirty="0"/>
              <a:t> (film and TV).  The aim is to showcase areas of our economy where opportunities and world class expertise already exist in Wales and there is a solid basis on which we can build in the face of the challenges posed by Brexit.</a:t>
            </a:r>
            <a:endParaRPr lang="en-GB" dirty="0" smtClean="0">
              <a:effectLst/>
            </a:endParaRPr>
          </a:p>
          <a:p>
            <a:r>
              <a:rPr lang="en-GB" dirty="0"/>
              <a:t> </a:t>
            </a:r>
            <a:endParaRPr lang="en-GB" dirty="0" smtClean="0">
              <a:effectLst/>
            </a:endParaRPr>
          </a:p>
          <a:p>
            <a:pPr lvl="0"/>
            <a:r>
              <a:rPr lang="en-GB" dirty="0"/>
              <a:t>The use of ‘</a:t>
            </a:r>
            <a:r>
              <a:rPr lang="en-GB" b="1" dirty="0"/>
              <a:t>magnet’ projects</a:t>
            </a:r>
            <a:r>
              <a:rPr lang="en-GB" dirty="0"/>
              <a:t>, which have the potential to act as catalysts for attracting future investment in a region, is also set out in the strategy as a means to counter the decline in inward investment.</a:t>
            </a:r>
          </a:p>
          <a:p>
            <a:pPr lvl="0"/>
            <a:endParaRPr lang="en-GB" dirty="0" smtClean="0">
              <a:effectLst/>
            </a:endParaRPr>
          </a:p>
          <a:p>
            <a:r>
              <a:rPr lang="en-GB" dirty="0"/>
              <a:t>We will continue our focus on creating and promoting world-class facilities for business growth in Wales, using “magnets” as opportunities for businesses and as a means to elevate Wales’ reputation for our assets, skills and research and development capability. </a:t>
            </a:r>
          </a:p>
          <a:p>
            <a:endParaRPr lang="en-GB" dirty="0"/>
          </a:p>
          <a:p>
            <a:r>
              <a:rPr lang="en-GB" dirty="0"/>
              <a:t>“Magnet” projects, such as the Advanced Manufacturing Research Centre Cymru, in North Wales; the Global Centre of Excellence for Rail and the UK Catapult Centre, in South Wales and the new International Convention Centre, in Newport, will be used as catalysts to attract further investment and will promote Wales as a test bed for future cutting-edge technologies.5 </a:t>
            </a:r>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2</a:t>
            </a:fld>
            <a:endParaRPr lang="en-GB" dirty="0"/>
          </a:p>
        </p:txBody>
      </p:sp>
    </p:spTree>
    <p:extLst>
      <p:ext uri="{BB962C8B-B14F-4D97-AF65-F5344CB8AC3E}">
        <p14:creationId xmlns:p14="http://schemas.microsoft.com/office/powerpoint/2010/main" val="369224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Business </a:t>
            </a:r>
            <a:r>
              <a:rPr lang="en-GB" b="1" dirty="0"/>
              <a:t>Support</a:t>
            </a:r>
          </a:p>
          <a:p>
            <a:pPr lvl="0"/>
            <a:r>
              <a:rPr lang="en-GB" dirty="0"/>
              <a:t>The Welsh Government is committed to supporting SMEs across Wales which is why we are investing £86m up to 2020 in our European funded programme, Business Wales, to ensure entrepreneurs and SMEs have access to the information, advice and support they need to help them start, grow and prosper.</a:t>
            </a:r>
          </a:p>
          <a:p>
            <a:r>
              <a:rPr lang="en-GB" dirty="0"/>
              <a:t> </a:t>
            </a:r>
          </a:p>
          <a:p>
            <a:pPr lvl="0"/>
            <a:r>
              <a:rPr lang="en-GB" dirty="0"/>
              <a:t>The latest phase of Business Wales’ work aims to create 10,000 new businesses, 28,300 new jobs and provide support to help inspire the next generation.</a:t>
            </a:r>
          </a:p>
          <a:p>
            <a:r>
              <a:rPr lang="en-GB" dirty="0"/>
              <a:t> </a:t>
            </a:r>
          </a:p>
          <a:p>
            <a:pPr lvl="0"/>
            <a:r>
              <a:rPr lang="en-GB" dirty="0"/>
              <a:t>Business Wales offers a single point of contact for businesses and entrepreneurs to advice and support from public, private and voluntary sectors, and can be accessed online via </a:t>
            </a:r>
            <a:r>
              <a:rPr lang="en-GB" u="sng" dirty="0">
                <a:hlinkClick r:id="rId3"/>
              </a:rPr>
              <a:t>http://businesswales.gov.wales</a:t>
            </a:r>
            <a:r>
              <a:rPr lang="en-GB" dirty="0"/>
              <a:t> and associated social media channels; the 03000 6 03000 helpline; and a network of offices located across Wales. </a:t>
            </a:r>
          </a:p>
          <a:p>
            <a:r>
              <a:rPr lang="en-GB" dirty="0"/>
              <a:t> </a:t>
            </a:r>
          </a:p>
          <a:p>
            <a:r>
              <a:rPr lang="en-GB" b="1" dirty="0"/>
              <a:t>The helpline operates Monday to Friday between 8:30am and 5:30pm</a:t>
            </a:r>
            <a:endParaRPr lang="en-GB" dirty="0"/>
          </a:p>
          <a:p>
            <a:r>
              <a:rPr lang="en-GB" b="1" dirty="0"/>
              <a:t> </a:t>
            </a:r>
            <a:endParaRPr lang="en-GB" dirty="0"/>
          </a:p>
          <a:p>
            <a:r>
              <a:rPr lang="en-GB" b="1" dirty="0"/>
              <a:t>Proposed extended opening hours from 31</a:t>
            </a:r>
            <a:r>
              <a:rPr lang="en-GB" b="1" baseline="30000" dirty="0"/>
              <a:t> </a:t>
            </a:r>
            <a:r>
              <a:rPr lang="en-GB" b="1" dirty="0"/>
              <a:t>October to 15 November (in if the UK leaves the EU in a no deal scenario):</a:t>
            </a:r>
            <a:endParaRPr lang="en-GB" dirty="0"/>
          </a:p>
          <a:p>
            <a:r>
              <a:rPr lang="en-GB" b="1" dirty="0"/>
              <a:t>Monday to Friday – 8:30am to 9:00pm  </a:t>
            </a:r>
            <a:endParaRPr lang="en-GB" dirty="0"/>
          </a:p>
          <a:p>
            <a:r>
              <a:rPr lang="en-GB" b="1" dirty="0"/>
              <a:t>Saturday – 9:00am to 5:00pm</a:t>
            </a:r>
            <a:endParaRPr lang="en-GB" dirty="0"/>
          </a:p>
          <a:p>
            <a:r>
              <a:rPr lang="en-GB" b="1" dirty="0"/>
              <a:t>Sunday – 10am to 4:00pm</a:t>
            </a:r>
            <a:endParaRPr lang="en-GB" dirty="0"/>
          </a:p>
          <a:p>
            <a:r>
              <a:rPr lang="en-GB" dirty="0"/>
              <a:t> </a:t>
            </a:r>
          </a:p>
          <a:p>
            <a:pPr lvl="0"/>
            <a:r>
              <a:rPr lang="x-none" dirty="0"/>
              <a:t>Business Wales offers a combination of online, telephone, 1-2-many and 1-2-1 business support which is tailored according to client need and the different regions of Wales, dependant on local requirements. </a:t>
            </a:r>
            <a:endParaRPr lang="en-GB" dirty="0"/>
          </a:p>
          <a:p>
            <a:r>
              <a:rPr lang="en-GB" dirty="0"/>
              <a:t> </a:t>
            </a:r>
          </a:p>
          <a:p>
            <a:pPr lvl="0"/>
            <a:r>
              <a:rPr lang="en-GB" b="1" dirty="0"/>
              <a:t>Business Wales provides </a:t>
            </a:r>
            <a:r>
              <a:rPr lang="x-none" b="1" dirty="0"/>
              <a:t>general business advice, information and signposting, as well as 6 specialist strands including equality &amp; diversity; resource efficiency; international trade; skills; procurement; and mentoring. In addition to broadband exploitation and access to the Skills Gateway and Farming Connect.</a:t>
            </a:r>
            <a:endParaRPr lang="en-GB" b="1" dirty="0"/>
          </a:p>
          <a:p>
            <a:r>
              <a:rPr lang="x-none" dirty="0"/>
              <a:t> </a:t>
            </a:r>
            <a:endParaRPr lang="en-GB" dirty="0"/>
          </a:p>
          <a:p>
            <a:pPr lvl="0"/>
            <a:r>
              <a:rPr lang="en-GB" dirty="0"/>
              <a:t>Business Wales delivers practical support for businesses wishing to </a:t>
            </a:r>
            <a:r>
              <a:rPr lang="en-GB" b="1" dirty="0"/>
              <a:t>tender to the public sector</a:t>
            </a:r>
            <a:r>
              <a:rPr lang="en-GB" dirty="0"/>
              <a:t> including Meet the Buyer and How to tender workshops. </a:t>
            </a:r>
          </a:p>
          <a:p>
            <a:pPr lvl="0"/>
            <a:endParaRPr lang="en-GB" dirty="0" smtClean="0"/>
          </a:p>
          <a:p>
            <a:pPr lvl="0"/>
            <a:endParaRPr lang="en-GB" b="1" dirty="0" smtClean="0"/>
          </a:p>
          <a:p>
            <a:r>
              <a:rPr lang="en-GB" b="1" dirty="0"/>
              <a:t>Business Resilience Fund [NOTE FUND IS NOW CLOSED TO NEW APPLICATIONS]</a:t>
            </a:r>
          </a:p>
          <a:p>
            <a:endParaRPr lang="en-GB" sz="900" b="1" dirty="0"/>
          </a:p>
          <a:p>
            <a:pPr lvl="0"/>
            <a:r>
              <a:rPr lang="en-GB" dirty="0"/>
              <a:t>Launched in November 2018, the Business Resilience Fund allowed businesses, in particular SMEs, from across Wales to bid for between £10,000 and £100,000 of Welsh Government funding, to a maximum of half the project costs (including capital and revenue expenditure), to support them as the UK prepares to leave the European Union. </a:t>
            </a:r>
            <a:endParaRPr lang="en-GB" sz="800" dirty="0"/>
          </a:p>
          <a:p>
            <a:r>
              <a:rPr lang="en-GB" dirty="0"/>
              <a:t> </a:t>
            </a:r>
            <a:endParaRPr lang="en-GB" sz="800" dirty="0"/>
          </a:p>
          <a:p>
            <a:pPr lvl="0"/>
            <a:r>
              <a:rPr lang="en-GB" dirty="0"/>
              <a:t>Our Business Resilience Fund has helped businesses, in particular SMEs, prepare for and navigate the challenges of Brexit. The fund is being delivered via the Business Wales service with ‘wrap-around’ advice and support to complement funding including via the Brexit Portal and self-assessment tool.</a:t>
            </a:r>
            <a:endParaRPr lang="en-GB" sz="800" dirty="0"/>
          </a:p>
          <a:p>
            <a:r>
              <a:rPr lang="en-GB" dirty="0"/>
              <a:t> </a:t>
            </a:r>
            <a:endParaRPr lang="en-GB" sz="800" dirty="0"/>
          </a:p>
          <a:p>
            <a:pPr lvl="0"/>
            <a:r>
              <a:rPr lang="en-GB" dirty="0"/>
              <a:t>There has been strong interest in the fund. Because of shifting deadlines and the real risk of no deal at the end of October </a:t>
            </a:r>
            <a:r>
              <a:rPr lang="en-GB" b="1" dirty="0"/>
              <a:t>consideration is again now being given to the option of further extending this valued support mechanism. This is a relatively small fund, and it cannot mitigate the negative impacts of Brexit, but it can where justified, support some businesses in meeting very immediate Brexit related challenges</a:t>
            </a:r>
            <a:r>
              <a:rPr lang="en-GB" dirty="0"/>
              <a:t>.</a:t>
            </a:r>
          </a:p>
          <a:p>
            <a:pPr lvl="0"/>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20</a:t>
            </a:fld>
            <a:endParaRPr lang="en-GB" dirty="0"/>
          </a:p>
        </p:txBody>
      </p:sp>
    </p:spTree>
    <p:extLst>
      <p:ext uri="{BB962C8B-B14F-4D97-AF65-F5344CB8AC3E}">
        <p14:creationId xmlns:p14="http://schemas.microsoft.com/office/powerpoint/2010/main" val="516812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otes Placeholder 2"/>
          <p:cNvSpPr>
            <a:spLocks noGrp="1"/>
          </p:cNvSpPr>
          <p:nvPr>
            <p:ph type="body" idx="3"/>
          </p:nvPr>
        </p:nvSpPr>
        <p:spPr>
          <a:xfrm>
            <a:off x="7102499" y="14292"/>
            <a:ext cx="4105707" cy="9912347"/>
          </a:xfrm>
        </p:spPr>
        <p:txBody>
          <a:bodyPr numCol="1" spcCol="177840"/>
          <a:lstStyle/>
          <a:p>
            <a:pPr algn="just">
              <a:spcBef>
                <a:spcPts val="0"/>
              </a:spcBef>
            </a:pPr>
            <a:r>
              <a:rPr lang="en-GB" dirty="0" smtClean="0"/>
              <a:t>Slide notes</a:t>
            </a:r>
          </a:p>
          <a:p>
            <a:pPr marL="169393" indent="-169393" algn="just">
              <a:spcBef>
                <a:spcPts val="0"/>
              </a:spcBef>
              <a:buFont typeface="Arial" panose="020B0604020202020204" pitchFamily="34" charset="0"/>
              <a:buChar char="•"/>
            </a:pPr>
            <a:endParaRPr lang="en-GB" dirty="0" smtClean="0"/>
          </a:p>
          <a:p>
            <a:pPr marL="169393" indent="-169393" algn="just">
              <a:spcBef>
                <a:spcPts val="0"/>
              </a:spcBef>
              <a:buFont typeface="Arial" panose="020B0604020202020204" pitchFamily="34" charset="0"/>
              <a:buChar char="•"/>
            </a:pPr>
            <a:r>
              <a:rPr lang="en-GB" dirty="0" smtClean="0"/>
              <a:t>Press ‘1 +</a:t>
            </a:r>
            <a:r>
              <a:rPr lang="en-GB" baseline="0" dirty="0" smtClean="0"/>
              <a:t> Enter’ to return to the home/cover slide.</a:t>
            </a:r>
            <a:endParaRPr lang="en-GB" dirty="0" smtClean="0"/>
          </a:p>
        </p:txBody>
      </p:sp>
      <p:grpSp>
        <p:nvGrpSpPr>
          <p:cNvPr id="35" name="Group 34"/>
          <p:cNvGrpSpPr/>
          <p:nvPr/>
        </p:nvGrpSpPr>
        <p:grpSpPr>
          <a:xfrm>
            <a:off x="367851" y="2575260"/>
            <a:ext cx="5933386" cy="770767"/>
            <a:chOff x="378271" y="2372221"/>
            <a:chExt cx="6101458" cy="709998"/>
          </a:xfrm>
        </p:grpSpPr>
        <p:sp>
          <p:nvSpPr>
            <p:cNvPr id="6" name="TextBox 5"/>
            <p:cNvSpPr txBox="1"/>
            <p:nvPr/>
          </p:nvSpPr>
          <p:spPr>
            <a:xfrm>
              <a:off x="382468" y="2372221"/>
              <a:ext cx="3329723" cy="612881"/>
            </a:xfrm>
            <a:prstGeom prst="rect">
              <a:avLst/>
            </a:prstGeom>
            <a:noFill/>
          </p:spPr>
          <p:txBody>
            <a:bodyPr wrap="square" lIns="0" tIns="0" rtlCol="0" anchor="b">
              <a:spAutoFit/>
            </a:bodyPr>
            <a:lstStyle/>
            <a:p>
              <a:pPr>
                <a:spcBef>
                  <a:spcPts val="0"/>
                </a:spcBef>
              </a:pPr>
              <a:r>
                <a:rPr lang="en-GB" sz="2000" cap="all" dirty="0">
                  <a:solidFill>
                    <a:srgbClr val="1D1D1B"/>
                  </a:solidFill>
                  <a:latin typeface="Arial" panose="020B0604020202020204" pitchFamily="34" charset="0"/>
                  <a:cs typeface="Arial" panose="020B0604020202020204" pitchFamily="34" charset="0"/>
                </a:rPr>
                <a:t>What will this presentation cover?</a:t>
              </a:r>
            </a:p>
          </p:txBody>
        </p:sp>
        <p:cxnSp>
          <p:nvCxnSpPr>
            <p:cNvPr id="24" name="Straight Connector 23"/>
            <p:cNvCxnSpPr/>
            <p:nvPr/>
          </p:nvCxnSpPr>
          <p:spPr>
            <a:xfrm>
              <a:off x="378271" y="3082219"/>
              <a:ext cx="6101458" cy="0"/>
            </a:xfrm>
            <a:prstGeom prst="line">
              <a:avLst/>
            </a:prstGeom>
            <a:ln w="3175">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70576" y="3842280"/>
            <a:ext cx="5930662" cy="1121040"/>
          </a:xfrm>
          <a:prstGeom prst="rect">
            <a:avLst/>
          </a:prstGeom>
          <a:noFill/>
        </p:spPr>
        <p:txBody>
          <a:bodyPr wrap="square" lIns="0" tIns="0" rIns="0" bIns="0" numCol="2" spcCol="213408" rtlCol="0">
            <a:noAutofit/>
          </a:bodyPr>
          <a:lstStyle/>
          <a:p>
            <a:pPr marL="169393" indent="-169393">
              <a:spcAft>
                <a:spcPts val="1778"/>
              </a:spcAft>
              <a:buClr>
                <a:srgbClr val="E30613"/>
              </a:buClr>
              <a:buSzPct val="100000"/>
              <a:buBlip>
                <a:blip r:embed="rId3"/>
              </a:buBlip>
            </a:pPr>
            <a:r>
              <a:rPr lang="en-GB" sz="1200" dirty="0"/>
              <a:t>A little bit of background on Wales.</a:t>
            </a:r>
          </a:p>
          <a:p>
            <a:pPr marL="169393" indent="-169393">
              <a:spcAft>
                <a:spcPts val="1778"/>
              </a:spcAft>
              <a:buClr>
                <a:srgbClr val="E30613"/>
              </a:buClr>
              <a:buSzPct val="100000"/>
              <a:buBlip>
                <a:blip r:embed="rId3"/>
              </a:buBlip>
            </a:pPr>
            <a:r>
              <a:rPr lang="en-GB" sz="1200" dirty="0"/>
              <a:t>How we can work closely with companies on inward investment and trade.</a:t>
            </a:r>
          </a:p>
          <a:p>
            <a:pPr marL="169393" indent="-169393">
              <a:spcAft>
                <a:spcPts val="1778"/>
              </a:spcAft>
              <a:buClr>
                <a:srgbClr val="E30613"/>
              </a:buClr>
              <a:buSzPct val="100000"/>
              <a:buBlip>
                <a:blip r:embed="rId3"/>
              </a:buBlip>
            </a:pPr>
            <a:r>
              <a:rPr lang="en-GB" sz="1200" dirty="0"/>
              <a:t>The fantastic support packages available to international businesses.</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70" y="9076212"/>
            <a:ext cx="513396" cy="463556"/>
          </a:xfrm>
          <a:prstGeom prst="rect">
            <a:avLst/>
          </a:prstGeom>
        </p:spPr>
      </p:pic>
      <p:sp>
        <p:nvSpPr>
          <p:cNvPr id="38" name="Slide Number Placeholder 3"/>
          <p:cNvSpPr>
            <a:spLocks noGrp="1"/>
          </p:cNvSpPr>
          <p:nvPr>
            <p:ph type="sldNum" sz="quarter" idx="5"/>
          </p:nvPr>
        </p:nvSpPr>
        <p:spPr>
          <a:xfrm>
            <a:off x="3405042" y="8984424"/>
            <a:ext cx="2889938" cy="496332"/>
          </a:xfrm>
        </p:spPr>
        <p:txBody>
          <a:bodyPr/>
          <a:lstStyle/>
          <a:p>
            <a:pPr>
              <a:defRPr/>
            </a:pPr>
            <a:fld id="{547B1EA6-0A2D-4535-9659-CC48387138F0}" type="slidenum">
              <a:rPr lang="en-GB" smtClean="0"/>
              <a:pPr>
                <a:defRPr/>
              </a:pPr>
              <a:t>21</a:t>
            </a:fld>
            <a:endParaRPr lang="en-GB" dirty="0"/>
          </a:p>
        </p:txBody>
      </p:sp>
      <p:grpSp>
        <p:nvGrpSpPr>
          <p:cNvPr id="41" name="Group 40"/>
          <p:cNvGrpSpPr/>
          <p:nvPr/>
        </p:nvGrpSpPr>
        <p:grpSpPr>
          <a:xfrm>
            <a:off x="383271" y="402696"/>
            <a:ext cx="5934653" cy="370000"/>
            <a:chOff x="394126" y="370945"/>
            <a:chExt cx="6102761" cy="340829"/>
          </a:xfrm>
        </p:grpSpPr>
        <p:cxnSp>
          <p:nvCxnSpPr>
            <p:cNvPr id="42" name="Straight Connector 41"/>
            <p:cNvCxnSpPr/>
            <p:nvPr/>
          </p:nvCxnSpPr>
          <p:spPr>
            <a:xfrm>
              <a:off x="394126" y="711774"/>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6001" y="493872"/>
              <a:ext cx="5215104" cy="156783"/>
            </a:xfrm>
            <a:prstGeom prst="rect">
              <a:avLst/>
            </a:prstGeom>
            <a:noFill/>
          </p:spPr>
          <p:txBody>
            <a:bodyPr wrap="square" lIns="0" tIns="0" rtlCol="0">
              <a:spAutoFit/>
            </a:bodyPr>
            <a:lstStyle/>
            <a:p>
              <a:pPr>
                <a:spcBef>
                  <a:spcPts val="0"/>
                </a:spcBef>
              </a:pPr>
              <a:r>
                <a:rPr lang="en-GB" sz="800" cap="all" dirty="0">
                  <a:solidFill>
                    <a:srgbClr val="1D1D1B"/>
                  </a:solidFill>
                  <a:latin typeface="Times New Roman" panose="02020603050405020304" pitchFamily="18" charset="0"/>
                  <a:cs typeface="Times New Roman" panose="02020603050405020304" pitchFamily="18" charset="0"/>
                </a:rPr>
                <a:t>This </a:t>
              </a:r>
              <a:r>
                <a:rPr lang="en-GB" sz="800" cap="all">
                  <a:solidFill>
                    <a:srgbClr val="1D1D1B"/>
                  </a:solidFill>
                  <a:latin typeface="Times New Roman" panose="02020603050405020304" pitchFamily="18" charset="0"/>
                  <a:cs typeface="Times New Roman" panose="02020603050405020304" pitchFamily="18" charset="0"/>
                </a:rPr>
                <a:t>Is </a:t>
              </a:r>
              <a:r>
                <a:rPr lang="en-GB" sz="800" cap="all" smtClean="0">
                  <a:solidFill>
                    <a:srgbClr val="1D1D1B"/>
                  </a:solidFill>
                  <a:latin typeface="Times New Roman" panose="02020603050405020304" pitchFamily="18" charset="0"/>
                  <a:cs typeface="Times New Roman" panose="02020603050405020304" pitchFamily="18" charset="0"/>
                </a:rPr>
                <a:t>trade and investment</a:t>
              </a:r>
              <a:endParaRPr lang="en-GB" sz="800" cap="all" dirty="0">
                <a:solidFill>
                  <a:srgbClr val="1D1D1B"/>
                </a:solidFill>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a:off x="395429" y="370945"/>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67851" y="5230007"/>
            <a:ext cx="5933386" cy="1870587"/>
            <a:chOff x="378271" y="5776690"/>
            <a:chExt cx="6101458" cy="1723106"/>
          </a:xfrm>
        </p:grpSpPr>
        <p:cxnSp>
          <p:nvCxnSpPr>
            <p:cNvPr id="21" name="Straight Connector 20"/>
            <p:cNvCxnSpPr/>
            <p:nvPr/>
          </p:nvCxnSpPr>
          <p:spPr>
            <a:xfrm>
              <a:off x="378271" y="5776690"/>
              <a:ext cx="6101458" cy="0"/>
            </a:xfrm>
            <a:prstGeom prst="line">
              <a:avLst/>
            </a:prstGeom>
            <a:ln w="3175">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4125" y="6266928"/>
              <a:ext cx="6085604" cy="1232868"/>
            </a:xfrm>
            <a:prstGeom prst="rect">
              <a:avLst/>
            </a:prstGeom>
            <a:noFill/>
          </p:spPr>
          <p:txBody>
            <a:bodyPr wrap="square" lIns="0" tIns="0" rIns="0" bIns="0" numCol="2" spcCol="216000" rtlCol="0">
              <a:noAutofit/>
            </a:bodyPr>
            <a:lstStyle/>
            <a:p>
              <a:pPr indent="248976" algn="just">
                <a:spcAft>
                  <a:spcPts val="0"/>
                </a:spcAft>
              </a:pPr>
              <a:r>
                <a:rPr lang="en-GB" sz="1000" dirty="0">
                  <a:solidFill>
                    <a:srgbClr val="444444"/>
                  </a:solidFill>
                </a:rPr>
                <a:t>Lorem ipsum dolor sit amet, consectetur adipiscing elit. Aenean vitae mollis nisl, scelerisque ornare mi. Aliquam vitae gravida dui, ut blandit enim. Integer interdum, massa non fermentum iaculis, nibh justo accumsan eros, a laoreet risus lacus non orci. Praesent auctor volutpat urna, sed facilisis turpis tincidunt consequat.</a:t>
              </a:r>
              <a:r>
                <a:rPr lang="en-GB" sz="1000" b="1" dirty="0">
                  <a:solidFill>
                    <a:srgbClr val="444444"/>
                  </a:solidFill>
                </a:rPr>
                <a:t> </a:t>
              </a:r>
            </a:p>
            <a:p>
              <a:pPr indent="248976" algn="just">
                <a:spcAft>
                  <a:spcPts val="0"/>
                </a:spcAft>
              </a:pPr>
              <a:r>
                <a:rPr lang="en-GB" sz="1000" dirty="0">
                  <a:solidFill>
                    <a:srgbClr val="444444"/>
                  </a:solidFill>
                </a:rPr>
                <a:t>Iaculis, nibh justo accumsan eros, a laoreet risus lacus non orci. Aliquam eu augue eu turpis gravida placerat. Ut finibus condimentum massa, ut. </a:t>
              </a:r>
            </a:p>
            <a:p>
              <a:pPr indent="248976" algn="just">
                <a:spcAft>
                  <a:spcPts val="0"/>
                </a:spcAft>
              </a:pPr>
              <a:r>
                <a:rPr lang="en-GB" sz="1000" dirty="0">
                  <a:solidFill>
                    <a:srgbClr val="444444"/>
                  </a:solidFill>
                </a:rPr>
                <a:t>Donec imperdiet tincidunt tellus, vel tristique metus maximus eu. Pellentesque tincidunt turpis venenatis faucibus consequat. Suspendisse potenti. Nam feugiat ex ligula, a egestas est pellentesque in.</a:t>
              </a:r>
            </a:p>
            <a:p>
              <a:pPr indent="248976" algn="just">
                <a:spcAft>
                  <a:spcPts val="0"/>
                </a:spcAft>
              </a:pPr>
              <a:r>
                <a:rPr lang="en-GB" sz="1000" dirty="0">
                  <a:solidFill>
                    <a:srgbClr val="444444"/>
                  </a:solidFill>
                </a:rPr>
                <a:t>Aliquam vitae gravida dui, ut blandit enim. Integer interdum, massa non fermentum iaculis.</a:t>
              </a:r>
              <a:endParaRPr lang="en-GB" sz="1000" b="1" dirty="0">
                <a:solidFill>
                  <a:srgbClr val="444444"/>
                </a:solidFill>
              </a:endParaRPr>
            </a:p>
          </p:txBody>
        </p:sp>
      </p:grpSp>
    </p:spTree>
    <p:extLst>
      <p:ext uri="{BB962C8B-B14F-4D97-AF65-F5344CB8AC3E}">
        <p14:creationId xmlns:p14="http://schemas.microsoft.com/office/powerpoint/2010/main" val="325415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24" y="394799"/>
            <a:ext cx="5931014" cy="9114431"/>
          </a:xfrm>
          <a:prstGeom prst="rect">
            <a:avLst/>
          </a:prstGeom>
        </p:spPr>
      </p:pic>
      <p:sp>
        <p:nvSpPr>
          <p:cNvPr id="10" name="Notes Placeholder 2"/>
          <p:cNvSpPr>
            <a:spLocks noGrp="1"/>
          </p:cNvSpPr>
          <p:nvPr>
            <p:ph type="body" idx="3"/>
          </p:nvPr>
        </p:nvSpPr>
        <p:spPr>
          <a:xfrm>
            <a:off x="7102499" y="14292"/>
            <a:ext cx="4105707" cy="9912347"/>
          </a:xfrm>
        </p:spPr>
        <p:txBody>
          <a:bodyPr numCol="1" spcCol="177840"/>
          <a:lstStyle/>
          <a:p>
            <a:pPr algn="just">
              <a:spcBef>
                <a:spcPts val="0"/>
              </a:spcBef>
            </a:pPr>
            <a:endParaRPr lang="en-GB" dirty="0" smtClean="0"/>
          </a:p>
        </p:txBody>
      </p:sp>
      <p:pic>
        <p:nvPicPr>
          <p:cNvPr id="11" name="Trade&amp;Inve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67" y="4094542"/>
            <a:ext cx="5317957" cy="1737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579" y="8658426"/>
            <a:ext cx="1327945" cy="592976"/>
          </a:xfrm>
          <a:prstGeom prst="rect">
            <a:avLst/>
          </a:prstGeom>
        </p:spPr>
      </p:pic>
      <p:grpSp>
        <p:nvGrpSpPr>
          <p:cNvPr id="14" name="Group 13"/>
          <p:cNvGrpSpPr/>
          <p:nvPr/>
        </p:nvGrpSpPr>
        <p:grpSpPr>
          <a:xfrm>
            <a:off x="668453" y="711646"/>
            <a:ext cx="5317957" cy="344621"/>
            <a:chOff x="687387" y="655538"/>
            <a:chExt cx="5468596" cy="317450"/>
          </a:xfrm>
        </p:grpSpPr>
        <p:sp>
          <p:nvSpPr>
            <p:cNvPr id="15" name="TextBox 14"/>
            <p:cNvSpPr txBox="1"/>
            <p:nvPr/>
          </p:nvSpPr>
          <p:spPr>
            <a:xfrm>
              <a:off x="694702" y="762651"/>
              <a:ext cx="5215104" cy="156783"/>
            </a:xfrm>
            <a:prstGeom prst="rect">
              <a:avLst/>
            </a:prstGeom>
            <a:noFill/>
          </p:spPr>
          <p:txBody>
            <a:bodyPr wrap="square" lIns="0" tIns="0" rtlCol="0">
              <a:spAutoFit/>
            </a:bodyPr>
            <a:lstStyle/>
            <a:p>
              <a:pPr>
                <a:spcBef>
                  <a:spcPts val="0"/>
                </a:spcBef>
              </a:pPr>
              <a:r>
                <a:rPr lang="en-GB" sz="800" cap="all" dirty="0">
                  <a:solidFill>
                    <a:schemeClr val="bg1"/>
                  </a:solidFill>
                  <a:latin typeface="Times New Roman" panose="02020603050405020304" pitchFamily="18" charset="0"/>
                  <a:cs typeface="Times New Roman" panose="02020603050405020304" pitchFamily="18" charset="0"/>
                </a:rPr>
                <a:t>This </a:t>
              </a:r>
              <a:r>
                <a:rPr lang="en-GB" sz="800" cap="all">
                  <a:solidFill>
                    <a:schemeClr val="bg1"/>
                  </a:solidFill>
                  <a:latin typeface="Times New Roman" panose="02020603050405020304" pitchFamily="18" charset="0"/>
                  <a:cs typeface="Times New Roman" panose="02020603050405020304" pitchFamily="18" charset="0"/>
                </a:rPr>
                <a:t>Is </a:t>
              </a:r>
              <a:r>
                <a:rPr lang="en-GB" sz="800" cap="all" smtClean="0">
                  <a:solidFill>
                    <a:schemeClr val="bg1"/>
                  </a:solidFill>
                  <a:latin typeface="Times New Roman" panose="02020603050405020304" pitchFamily="18" charset="0"/>
                  <a:cs typeface="Times New Roman" panose="02020603050405020304" pitchFamily="18" charset="0"/>
                </a:rPr>
                <a:t>trade and investment</a:t>
              </a:r>
              <a:endParaRPr lang="en-GB" sz="800" cap="all"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687387" y="655538"/>
              <a:ext cx="546859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7387" y="972988"/>
              <a:ext cx="546859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5871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903427">
              <a:defRPr/>
            </a:pPr>
            <a:r>
              <a:rPr lang="en-GB" dirty="0" smtClean="0"/>
              <a:t>We recognise how vital it is that we orchestrate a coordinated, sustainable approach where businesses and their employees face downsizing and or redundancy events. Drawing on lessons learned from past and present interventions, going forward our response is being led on a regional basis – aligning with the regional economic development model set out in the Economic Action Plan. </a:t>
            </a:r>
            <a:endParaRPr lang="en-GB" dirty="0" smtClean="0">
              <a:effectLst/>
            </a:endParaRPr>
          </a:p>
          <a:p>
            <a:endParaRPr lang="en-GB" dirty="0" smtClean="0"/>
          </a:p>
          <a:p>
            <a:pPr lvl="0"/>
            <a:r>
              <a:rPr lang="en-GB" dirty="0" smtClean="0"/>
              <a:t>To provide for the effective handling of business closures, relocations or downsizings resulting in significant regional or national implications, </a:t>
            </a:r>
            <a:r>
              <a:rPr lang="en-GB" b="1" dirty="0" smtClean="0"/>
              <a:t>Regional Response Teams </a:t>
            </a:r>
            <a:r>
              <a:rPr lang="en-GB" dirty="0" smtClean="0"/>
              <a:t>with a supporting secretariat have  been established for each region (i.e. North, South-East, and South West and Mid).</a:t>
            </a:r>
          </a:p>
          <a:p>
            <a:r>
              <a:rPr lang="en-GB" dirty="0" smtClean="0"/>
              <a:t> </a:t>
            </a:r>
          </a:p>
          <a:p>
            <a:pPr lvl="0"/>
            <a:r>
              <a:rPr lang="en-GB" dirty="0" smtClean="0"/>
              <a:t>The Regional Response Teams will be playing a role in :</a:t>
            </a:r>
          </a:p>
          <a:p>
            <a:r>
              <a:rPr lang="en-GB" dirty="0" smtClean="0"/>
              <a:t> </a:t>
            </a:r>
          </a:p>
          <a:p>
            <a:pPr marL="169393" indent="-169393">
              <a:buFont typeface="Arial" panose="020B0604020202020204" pitchFamily="34" charset="0"/>
              <a:buChar char="•"/>
            </a:pPr>
            <a:r>
              <a:rPr lang="en-GB" dirty="0" smtClean="0"/>
              <a:t>Identifying the direct and indirect impacts of </a:t>
            </a:r>
            <a:r>
              <a:rPr lang="en-GB" dirty="0" err="1" smtClean="0"/>
              <a:t>Brexit</a:t>
            </a:r>
            <a:r>
              <a:rPr lang="en-GB" dirty="0" smtClean="0"/>
              <a:t> on the jobs market;</a:t>
            </a:r>
            <a:endParaRPr lang="en-GB" dirty="0" smtClean="0">
              <a:effectLst/>
            </a:endParaRPr>
          </a:p>
          <a:p>
            <a:pPr marL="169393" indent="-169393">
              <a:buFont typeface="Arial" panose="020B0604020202020204" pitchFamily="34" charset="0"/>
              <a:buChar char="•"/>
            </a:pPr>
            <a:r>
              <a:rPr lang="en-GB" b="1" dirty="0" smtClean="0"/>
              <a:t>Identifying and co-ordinating existing social and economic support structures and programmes that will contribute to the wellbeing of the regions</a:t>
            </a:r>
            <a:r>
              <a:rPr lang="en-GB" dirty="0" smtClean="0"/>
              <a:t>;</a:t>
            </a:r>
            <a:endParaRPr lang="en-GB" dirty="0" smtClean="0">
              <a:effectLst/>
            </a:endParaRPr>
          </a:p>
          <a:p>
            <a:pPr marL="169393" indent="-169393">
              <a:buFont typeface="Arial" panose="020B0604020202020204" pitchFamily="34" charset="0"/>
              <a:buChar char="•"/>
            </a:pPr>
            <a:r>
              <a:rPr lang="en-GB" dirty="0" smtClean="0"/>
              <a:t>Orchestrating  support to workers and their families who are directly and indirectly affected by unfavourable labour market changes (jobs, health, wellbeing, financial stability) and</a:t>
            </a:r>
            <a:endParaRPr lang="en-GB" dirty="0" smtClean="0">
              <a:effectLst/>
            </a:endParaRPr>
          </a:p>
          <a:p>
            <a:pPr marL="169393" indent="-169393">
              <a:buFont typeface="Arial" panose="020B0604020202020204" pitchFamily="34" charset="0"/>
              <a:buChar char="•"/>
            </a:pPr>
            <a:r>
              <a:rPr lang="en-GB" dirty="0" smtClean="0"/>
              <a:t>Provide intelligence and advice on key factors such as wages, conditions of employment, job locations, under employment, distribution of unemployment/redundancies, polarisation of jobs and equality within the labour market.</a:t>
            </a:r>
            <a:endParaRPr lang="en-GB" dirty="0" smtClean="0">
              <a:effectLst/>
            </a:endParaRPr>
          </a:p>
          <a:p>
            <a:pPr lvl="0"/>
            <a:endParaRPr lang="en-GB" dirty="0" smtClean="0"/>
          </a:p>
          <a:p>
            <a:pPr lvl="0"/>
            <a:endParaRPr lang="en-GB" dirty="0" smtClean="0"/>
          </a:p>
          <a:p>
            <a:pPr lvl="0"/>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23</a:t>
            </a:fld>
            <a:endParaRPr lang="en-GB" dirty="0"/>
          </a:p>
        </p:txBody>
      </p:sp>
    </p:spTree>
    <p:extLst>
      <p:ext uri="{BB962C8B-B14F-4D97-AF65-F5344CB8AC3E}">
        <p14:creationId xmlns:p14="http://schemas.microsoft.com/office/powerpoint/2010/main" val="870361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highlights</a:t>
            </a:r>
            <a:r>
              <a:rPr lang="en-GB" baseline="0" dirty="0" smtClean="0"/>
              <a:t> the range of grants, loans and equity and repayable business finance solutions currently being managed by the Welsh Government. There is a lot of detail here and this is not the place to unpack all the details. However, the point I want to make here is that the Welsh Government is working with businesses across Wales, utilising a range of levers and mechanisms to promote jobs, growth and business success. </a:t>
            </a:r>
          </a:p>
          <a:p>
            <a:endParaRPr lang="en-GB" baseline="0" dirty="0" smtClean="0"/>
          </a:p>
          <a:p>
            <a:r>
              <a:rPr lang="en-GB" baseline="0" dirty="0" smtClean="0"/>
              <a:t>If you don’t already have a relationship with a Business Development Manager or Account manager then I would encourage you to make those links. </a:t>
            </a:r>
          </a:p>
          <a:p>
            <a:endParaRPr lang="en-GB" baseline="0" dirty="0" smtClean="0"/>
          </a:p>
          <a:p>
            <a:r>
              <a:rPr lang="en-GB" baseline="0" dirty="0" smtClean="0"/>
              <a:t>The Welsh Government has a proud tradition of working with business.</a:t>
            </a:r>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24</a:t>
            </a:fld>
            <a:endParaRPr lang="en-GB" dirty="0"/>
          </a:p>
        </p:txBody>
      </p:sp>
    </p:spTree>
    <p:extLst>
      <p:ext uri="{BB962C8B-B14F-4D97-AF65-F5344CB8AC3E}">
        <p14:creationId xmlns:p14="http://schemas.microsoft.com/office/powerpoint/2010/main" val="62015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otes Placeholder 2"/>
          <p:cNvSpPr>
            <a:spLocks noGrp="1"/>
          </p:cNvSpPr>
          <p:nvPr>
            <p:ph type="body" idx="3"/>
          </p:nvPr>
        </p:nvSpPr>
        <p:spPr>
          <a:xfrm>
            <a:off x="7102499" y="14292"/>
            <a:ext cx="4105707" cy="9912347"/>
          </a:xfrm>
        </p:spPr>
        <p:txBody>
          <a:bodyPr numCol="1" spcCol="177840"/>
          <a:lstStyle/>
          <a:p>
            <a:pPr algn="just">
              <a:spcBef>
                <a:spcPts val="0"/>
              </a:spcBef>
            </a:pPr>
            <a:r>
              <a:rPr lang="en-GB" dirty="0" smtClean="0"/>
              <a:t>Slide notes</a:t>
            </a:r>
          </a:p>
          <a:p>
            <a:pPr marL="169393" indent="-169393" algn="just">
              <a:spcBef>
                <a:spcPts val="0"/>
              </a:spcBef>
              <a:buFont typeface="Arial" panose="020B0604020202020204" pitchFamily="34" charset="0"/>
              <a:buChar char="•"/>
            </a:pPr>
            <a:endParaRPr lang="en-GB" dirty="0"/>
          </a:p>
          <a:p>
            <a:pPr marL="169393" indent="-169393" algn="just">
              <a:spcBef>
                <a:spcPts val="0"/>
              </a:spcBef>
              <a:buFont typeface="Arial" panose="020B0604020202020204" pitchFamily="34" charset="0"/>
              <a:buChar char="•"/>
            </a:pPr>
            <a:r>
              <a:rPr lang="en-GB" dirty="0" smtClean="0"/>
              <a:t>Press ‘1 +</a:t>
            </a:r>
            <a:r>
              <a:rPr lang="en-GB" baseline="0" dirty="0" smtClean="0"/>
              <a:t> Enter’ to return to the home/cover slide.</a:t>
            </a:r>
            <a:endParaRPr lang="en-GB" dirty="0" smtClean="0"/>
          </a:p>
        </p:txBody>
      </p:sp>
      <p:grpSp>
        <p:nvGrpSpPr>
          <p:cNvPr id="35" name="Group 34"/>
          <p:cNvGrpSpPr/>
          <p:nvPr/>
        </p:nvGrpSpPr>
        <p:grpSpPr>
          <a:xfrm>
            <a:off x="367851" y="2575260"/>
            <a:ext cx="5933386" cy="770767"/>
            <a:chOff x="378271" y="2372221"/>
            <a:chExt cx="6101458" cy="709998"/>
          </a:xfrm>
        </p:grpSpPr>
        <p:sp>
          <p:nvSpPr>
            <p:cNvPr id="6" name="TextBox 5"/>
            <p:cNvSpPr txBox="1"/>
            <p:nvPr/>
          </p:nvSpPr>
          <p:spPr>
            <a:xfrm>
              <a:off x="382468" y="2372221"/>
              <a:ext cx="3329723" cy="612881"/>
            </a:xfrm>
            <a:prstGeom prst="rect">
              <a:avLst/>
            </a:prstGeom>
            <a:noFill/>
          </p:spPr>
          <p:txBody>
            <a:bodyPr wrap="square" lIns="0" tIns="0" rtlCol="0" anchor="b">
              <a:spAutoFit/>
            </a:bodyPr>
            <a:lstStyle/>
            <a:p>
              <a:pPr>
                <a:spcBef>
                  <a:spcPts val="0"/>
                </a:spcBef>
              </a:pPr>
              <a:r>
                <a:rPr lang="en-GB" sz="2000" cap="all" dirty="0">
                  <a:solidFill>
                    <a:srgbClr val="1D1D1B"/>
                  </a:solidFill>
                  <a:latin typeface="Arial" panose="020B0604020202020204" pitchFamily="34" charset="0"/>
                  <a:cs typeface="Arial" panose="020B0604020202020204" pitchFamily="34" charset="0"/>
                </a:rPr>
                <a:t>What will this presentation cover?</a:t>
              </a:r>
            </a:p>
          </p:txBody>
        </p:sp>
        <p:cxnSp>
          <p:nvCxnSpPr>
            <p:cNvPr id="24" name="Straight Connector 23"/>
            <p:cNvCxnSpPr/>
            <p:nvPr/>
          </p:nvCxnSpPr>
          <p:spPr>
            <a:xfrm>
              <a:off x="378271" y="3082219"/>
              <a:ext cx="6101458" cy="0"/>
            </a:xfrm>
            <a:prstGeom prst="line">
              <a:avLst/>
            </a:prstGeom>
            <a:ln w="3175">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70576" y="3842280"/>
            <a:ext cx="5930662" cy="1121040"/>
          </a:xfrm>
          <a:prstGeom prst="rect">
            <a:avLst/>
          </a:prstGeom>
          <a:noFill/>
        </p:spPr>
        <p:txBody>
          <a:bodyPr wrap="square" lIns="0" tIns="0" rIns="0" bIns="0" numCol="2" spcCol="213408" rtlCol="0">
            <a:noAutofit/>
          </a:bodyPr>
          <a:lstStyle/>
          <a:p>
            <a:pPr marL="169393" indent="-169393">
              <a:spcAft>
                <a:spcPts val="1778"/>
              </a:spcAft>
              <a:buClr>
                <a:srgbClr val="E30613"/>
              </a:buClr>
              <a:buSzPct val="100000"/>
              <a:buBlip>
                <a:blip r:embed="rId3"/>
              </a:buBlip>
            </a:pPr>
            <a:r>
              <a:rPr lang="en-GB" sz="1200" dirty="0"/>
              <a:t>A little bit of background on Wales.</a:t>
            </a:r>
          </a:p>
          <a:p>
            <a:pPr marL="169393" indent="-169393">
              <a:spcAft>
                <a:spcPts val="1778"/>
              </a:spcAft>
              <a:buClr>
                <a:srgbClr val="E30613"/>
              </a:buClr>
              <a:buSzPct val="100000"/>
              <a:buBlip>
                <a:blip r:embed="rId3"/>
              </a:buBlip>
            </a:pPr>
            <a:r>
              <a:rPr lang="en-GB" sz="1200" dirty="0"/>
              <a:t>How we can work closely with companies on inward investment and trade.</a:t>
            </a:r>
          </a:p>
          <a:p>
            <a:pPr marL="169393" indent="-169393">
              <a:spcAft>
                <a:spcPts val="1778"/>
              </a:spcAft>
              <a:buClr>
                <a:srgbClr val="E30613"/>
              </a:buClr>
              <a:buSzPct val="100000"/>
              <a:buBlip>
                <a:blip r:embed="rId3"/>
              </a:buBlip>
            </a:pPr>
            <a:r>
              <a:rPr lang="en-GB" sz="1200" dirty="0"/>
              <a:t>The fantastic support packages available to international businesses.</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70" y="9076212"/>
            <a:ext cx="513396" cy="463556"/>
          </a:xfrm>
          <a:prstGeom prst="rect">
            <a:avLst/>
          </a:prstGeom>
        </p:spPr>
      </p:pic>
      <p:sp>
        <p:nvSpPr>
          <p:cNvPr id="38" name="Slide Number Placeholder 3"/>
          <p:cNvSpPr>
            <a:spLocks noGrp="1"/>
          </p:cNvSpPr>
          <p:nvPr>
            <p:ph type="sldNum" sz="quarter" idx="5"/>
          </p:nvPr>
        </p:nvSpPr>
        <p:spPr>
          <a:xfrm>
            <a:off x="3405042" y="8984424"/>
            <a:ext cx="2889938" cy="496332"/>
          </a:xfrm>
        </p:spPr>
        <p:txBody>
          <a:bodyPr/>
          <a:lstStyle/>
          <a:p>
            <a:pPr>
              <a:defRPr/>
            </a:pPr>
            <a:fld id="{547B1EA6-0A2D-4535-9659-CC48387138F0}" type="slidenum">
              <a:rPr lang="en-GB" smtClean="0"/>
              <a:pPr>
                <a:defRPr/>
              </a:pPr>
              <a:t>25</a:t>
            </a:fld>
            <a:endParaRPr lang="en-GB" dirty="0"/>
          </a:p>
        </p:txBody>
      </p:sp>
      <p:grpSp>
        <p:nvGrpSpPr>
          <p:cNvPr id="41" name="Group 40"/>
          <p:cNvGrpSpPr/>
          <p:nvPr/>
        </p:nvGrpSpPr>
        <p:grpSpPr>
          <a:xfrm>
            <a:off x="383271" y="402696"/>
            <a:ext cx="5934653" cy="370000"/>
            <a:chOff x="394126" y="370945"/>
            <a:chExt cx="6102761" cy="340829"/>
          </a:xfrm>
        </p:grpSpPr>
        <p:cxnSp>
          <p:nvCxnSpPr>
            <p:cNvPr id="42" name="Straight Connector 41"/>
            <p:cNvCxnSpPr/>
            <p:nvPr/>
          </p:nvCxnSpPr>
          <p:spPr>
            <a:xfrm>
              <a:off x="394126" y="711774"/>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6001" y="493872"/>
              <a:ext cx="5215104" cy="156783"/>
            </a:xfrm>
            <a:prstGeom prst="rect">
              <a:avLst/>
            </a:prstGeom>
            <a:noFill/>
          </p:spPr>
          <p:txBody>
            <a:bodyPr wrap="square" lIns="0" tIns="0" rtlCol="0">
              <a:spAutoFit/>
            </a:bodyPr>
            <a:lstStyle/>
            <a:p>
              <a:pPr>
                <a:spcBef>
                  <a:spcPts val="0"/>
                </a:spcBef>
              </a:pPr>
              <a:r>
                <a:rPr lang="en-GB" sz="800" cap="all" dirty="0">
                  <a:solidFill>
                    <a:srgbClr val="1D1D1B"/>
                  </a:solidFill>
                  <a:latin typeface="Times New Roman" panose="02020603050405020304" pitchFamily="18" charset="0"/>
                  <a:cs typeface="Times New Roman" panose="02020603050405020304" pitchFamily="18" charset="0"/>
                </a:rPr>
                <a:t>This </a:t>
              </a:r>
              <a:r>
                <a:rPr lang="en-GB" sz="800" cap="all">
                  <a:solidFill>
                    <a:srgbClr val="1D1D1B"/>
                  </a:solidFill>
                  <a:latin typeface="Times New Roman" panose="02020603050405020304" pitchFamily="18" charset="0"/>
                  <a:cs typeface="Times New Roman" panose="02020603050405020304" pitchFamily="18" charset="0"/>
                </a:rPr>
                <a:t>Is </a:t>
              </a:r>
              <a:r>
                <a:rPr lang="en-GB" sz="800" cap="all" smtClean="0">
                  <a:solidFill>
                    <a:srgbClr val="1D1D1B"/>
                  </a:solidFill>
                  <a:latin typeface="Times New Roman" panose="02020603050405020304" pitchFamily="18" charset="0"/>
                  <a:cs typeface="Times New Roman" panose="02020603050405020304" pitchFamily="18" charset="0"/>
                </a:rPr>
                <a:t>trade and investment</a:t>
              </a:r>
              <a:endParaRPr lang="en-GB" sz="800" cap="all" dirty="0">
                <a:solidFill>
                  <a:srgbClr val="1D1D1B"/>
                </a:solidFill>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a:off x="395429" y="370945"/>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67851" y="5230007"/>
            <a:ext cx="5933386" cy="1870587"/>
            <a:chOff x="378271" y="5776690"/>
            <a:chExt cx="6101458" cy="1723106"/>
          </a:xfrm>
        </p:grpSpPr>
        <p:cxnSp>
          <p:nvCxnSpPr>
            <p:cNvPr id="21" name="Straight Connector 20"/>
            <p:cNvCxnSpPr/>
            <p:nvPr/>
          </p:nvCxnSpPr>
          <p:spPr>
            <a:xfrm>
              <a:off x="378271" y="5776690"/>
              <a:ext cx="6101458" cy="0"/>
            </a:xfrm>
            <a:prstGeom prst="line">
              <a:avLst/>
            </a:prstGeom>
            <a:ln w="3175">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4125" y="6266928"/>
              <a:ext cx="6085604" cy="1232868"/>
            </a:xfrm>
            <a:prstGeom prst="rect">
              <a:avLst/>
            </a:prstGeom>
            <a:noFill/>
          </p:spPr>
          <p:txBody>
            <a:bodyPr wrap="square" lIns="0" tIns="0" rIns="0" bIns="0" numCol="2" spcCol="216000" rtlCol="0">
              <a:noAutofit/>
            </a:bodyPr>
            <a:lstStyle/>
            <a:p>
              <a:pPr indent="248976" algn="just">
                <a:spcAft>
                  <a:spcPts val="0"/>
                </a:spcAft>
              </a:pPr>
              <a:r>
                <a:rPr lang="en-GB" sz="1000" dirty="0">
                  <a:solidFill>
                    <a:srgbClr val="444444"/>
                  </a:solidFill>
                </a:rPr>
                <a:t>Lorem ipsum dolor sit amet, consectetur adipiscing elit. Aenean vitae mollis nisl, scelerisque ornare mi. Aliquam vitae gravida dui, ut blandit enim. Integer interdum, massa non fermentum iaculis, nibh justo accumsan eros, a laoreet risus lacus non orci. Praesent auctor volutpat urna, sed facilisis turpis tincidunt consequat.</a:t>
              </a:r>
              <a:r>
                <a:rPr lang="en-GB" sz="1000" b="1" dirty="0">
                  <a:solidFill>
                    <a:srgbClr val="444444"/>
                  </a:solidFill>
                </a:rPr>
                <a:t> </a:t>
              </a:r>
            </a:p>
            <a:p>
              <a:pPr indent="248976" algn="just">
                <a:spcAft>
                  <a:spcPts val="0"/>
                </a:spcAft>
              </a:pPr>
              <a:r>
                <a:rPr lang="en-GB" sz="1000" dirty="0">
                  <a:solidFill>
                    <a:srgbClr val="444444"/>
                  </a:solidFill>
                </a:rPr>
                <a:t>Iaculis, nibh justo accumsan eros, a laoreet risus lacus non orci. Aliquam eu augue eu turpis gravida placerat. Ut finibus condimentum massa, ut. </a:t>
              </a:r>
            </a:p>
            <a:p>
              <a:pPr indent="248976" algn="just">
                <a:spcAft>
                  <a:spcPts val="0"/>
                </a:spcAft>
              </a:pPr>
              <a:r>
                <a:rPr lang="en-GB" sz="1000" dirty="0">
                  <a:solidFill>
                    <a:srgbClr val="444444"/>
                  </a:solidFill>
                </a:rPr>
                <a:t>Donec imperdiet tincidunt tellus, vel tristique metus maximus eu. Pellentesque tincidunt turpis venenatis faucibus consequat. Suspendisse potenti. Nam feugiat ex ligula, a egestas est pellentesque in.</a:t>
              </a:r>
            </a:p>
            <a:p>
              <a:pPr indent="248976" algn="just">
                <a:spcAft>
                  <a:spcPts val="0"/>
                </a:spcAft>
              </a:pPr>
              <a:r>
                <a:rPr lang="en-GB" sz="1000" dirty="0">
                  <a:solidFill>
                    <a:srgbClr val="444444"/>
                  </a:solidFill>
                </a:rPr>
                <a:t>Aliquam vitae gravida dui, ut blandit enim. Integer interdum, massa non fermentum iaculis.</a:t>
              </a:r>
              <a:endParaRPr lang="en-GB" sz="1000" b="1" dirty="0">
                <a:solidFill>
                  <a:srgbClr val="444444"/>
                </a:solidFill>
              </a:endParaRPr>
            </a:p>
          </p:txBody>
        </p:sp>
      </p:grpSp>
    </p:spTree>
    <p:extLst>
      <p:ext uri="{BB962C8B-B14F-4D97-AF65-F5344CB8AC3E}">
        <p14:creationId xmlns:p14="http://schemas.microsoft.com/office/powerpoint/2010/main" val="3236418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This slide highlights how around one third of businesses surveyed as part of the 2017 Employer Skills Survey used the recruitment of EU nationals to fill hard –to-fill vacancies. This underlines the importance of free movement that Welsh Ministers have been advocating throughout the Brexit process.</a:t>
            </a:r>
          </a:p>
          <a:p>
            <a:endParaRPr lang="en-GB" b="1" u="sng" dirty="0"/>
          </a:p>
          <a:p>
            <a:endParaRPr lang="en-GB" b="1" u="sng" dirty="0"/>
          </a:p>
          <a:p>
            <a:r>
              <a:rPr lang="en-GB" b="1" u="sng" dirty="0"/>
              <a:t>The Home Office is a key source of advice on mobility and Welsh Government is taking every opportunity to engage with both the Home Office and the Migration Advisory Committee, making the case that proposed new arrangements for a £30k salary cap are inappropriate for Wales.</a:t>
            </a:r>
          </a:p>
          <a:p>
            <a:endParaRPr lang="en-GB" b="1" u="sng" dirty="0"/>
          </a:p>
          <a:p>
            <a:r>
              <a:rPr lang="en-GB" b="1" u="sng" dirty="0"/>
              <a:t>[PORTAS REPORT]</a:t>
            </a:r>
          </a:p>
          <a:p>
            <a:endParaRPr lang="en-GB" b="1" u="sng" dirty="0"/>
          </a:p>
          <a:p>
            <a:r>
              <a:rPr lang="en-GB" b="1" u="sng" dirty="0"/>
              <a:t>The Welsh Government is acting to support EU citizens</a:t>
            </a:r>
            <a:endParaRPr lang="en-GB" b="1" dirty="0"/>
          </a:p>
          <a:p>
            <a:r>
              <a:rPr lang="en-GB" b="1" dirty="0"/>
              <a:t> </a:t>
            </a:r>
            <a:endParaRPr lang="en-GB" dirty="0"/>
          </a:p>
          <a:p>
            <a:pPr lvl="0"/>
            <a:r>
              <a:rPr lang="en-GB" dirty="0"/>
              <a:t>On 9</a:t>
            </a:r>
            <a:r>
              <a:rPr lang="en-GB" baseline="30000" dirty="0"/>
              <a:t>th</a:t>
            </a:r>
            <a:r>
              <a:rPr lang="en-GB" dirty="0"/>
              <a:t> July Welsh Government </a:t>
            </a:r>
            <a:r>
              <a:rPr lang="en-GB" u="sng" dirty="0">
                <a:hlinkClick r:id="rId3"/>
              </a:rPr>
              <a:t>announced</a:t>
            </a:r>
            <a:r>
              <a:rPr lang="en-GB" dirty="0"/>
              <a:t> a new package of support to help EU citizens prepare for Brexit and continue to live and work in Wales. </a:t>
            </a:r>
          </a:p>
          <a:p>
            <a:r>
              <a:rPr lang="en-GB" dirty="0"/>
              <a:t> </a:t>
            </a:r>
          </a:p>
          <a:p>
            <a:pPr lvl="0"/>
            <a:r>
              <a:rPr lang="en-GB" dirty="0"/>
              <a:t>Around 80,000 EU citizens currently live, work and study in Wales and many have not yet applied to the UK Government’s Settlement Scheme to remain in the UK after Brexit.</a:t>
            </a:r>
          </a:p>
          <a:p>
            <a:r>
              <a:rPr lang="en-GB" dirty="0"/>
              <a:t> </a:t>
            </a:r>
          </a:p>
          <a:p>
            <a:r>
              <a:rPr lang="en-GB" dirty="0"/>
              <a:t>The new package of support from Welsh Government will:</a:t>
            </a:r>
          </a:p>
          <a:p>
            <a:pPr marL="169393" indent="-169393">
              <a:buFont typeface="Arial" panose="020B0604020202020204" pitchFamily="34" charset="0"/>
              <a:buChar char="•"/>
            </a:pPr>
            <a:r>
              <a:rPr lang="en-GB" dirty="0" smtClean="0">
                <a:effectLst/>
                <a:latin typeface="Arial" panose="020B0604020202020204" pitchFamily="34" charset="0"/>
              </a:rPr>
              <a:t>Offer support with applications and give advice on social welfare issues and workplace rights through the network of Citizens Advice throughout Wales;</a:t>
            </a:r>
            <a:endParaRPr lang="en-GB" dirty="0" smtClean="0">
              <a:effectLst/>
            </a:endParaRPr>
          </a:p>
          <a:p>
            <a:pPr marL="169393" indent="-169393">
              <a:buFont typeface="Arial" panose="020B0604020202020204" pitchFamily="34" charset="0"/>
              <a:buChar char="•"/>
            </a:pPr>
            <a:r>
              <a:rPr lang="en-GB" dirty="0" smtClean="0">
                <a:effectLst/>
                <a:latin typeface="Arial" panose="020B0604020202020204" pitchFamily="34" charset="0"/>
              </a:rPr>
              <a:t>Provide an immigration advice service offering specialist support for complex cases, delivered by immigration legal specialists, </a:t>
            </a:r>
            <a:r>
              <a:rPr lang="en-GB" dirty="0" err="1" smtClean="0">
                <a:effectLst/>
                <a:latin typeface="Arial" panose="020B0604020202020204" pitchFamily="34" charset="0"/>
              </a:rPr>
              <a:t>Newfields</a:t>
            </a:r>
            <a:r>
              <a:rPr lang="en-GB" dirty="0" smtClean="0">
                <a:effectLst/>
                <a:latin typeface="Arial" panose="020B0604020202020204" pitchFamily="34" charset="0"/>
              </a:rPr>
              <a:t> Law;</a:t>
            </a:r>
            <a:endParaRPr lang="en-GB" dirty="0" smtClean="0">
              <a:effectLst/>
            </a:endParaRPr>
          </a:p>
          <a:p>
            <a:pPr marL="169393" indent="-169393">
              <a:buFont typeface="Arial" panose="020B0604020202020204" pitchFamily="34" charset="0"/>
              <a:buChar char="•"/>
            </a:pPr>
            <a:r>
              <a:rPr lang="en-GB" dirty="0" smtClean="0">
                <a:effectLst/>
                <a:latin typeface="Arial" panose="020B0604020202020204" pitchFamily="34" charset="0"/>
              </a:rPr>
              <a:t>Increase the provision of digital support centres in Wales – to help those without the digital means to apply for settled status;</a:t>
            </a:r>
            <a:endParaRPr lang="en-GB" dirty="0" smtClean="0">
              <a:effectLst/>
            </a:endParaRPr>
          </a:p>
          <a:p>
            <a:pPr marL="169393" indent="-169393">
              <a:buFont typeface="Arial" panose="020B0604020202020204" pitchFamily="34" charset="0"/>
              <a:buChar char="•"/>
            </a:pPr>
            <a:r>
              <a:rPr lang="en-GB" dirty="0" smtClean="0">
                <a:effectLst/>
                <a:latin typeface="Arial" panose="020B0604020202020204" pitchFamily="34" charset="0"/>
              </a:rPr>
              <a:t>Work with a range of charities and partners across Wales to raise awareness of the need to apply for settled status in hard-to-reach and vulnerable communities.</a:t>
            </a:r>
            <a:endParaRPr lang="en-GB" dirty="0" smtClean="0">
              <a:effectLst/>
            </a:endParaRPr>
          </a:p>
          <a:p>
            <a:r>
              <a:rPr lang="en-GB" dirty="0"/>
              <a:t> </a:t>
            </a:r>
          </a:p>
          <a:p>
            <a:pPr lvl="0"/>
            <a:r>
              <a:rPr lang="en-GB" b="1" dirty="0"/>
              <a:t>The Welsh Government want all EU citizens living and working in Wales to stay here and to know that they continue to be welcomed and appreciated for their contributions to Welsh life</a:t>
            </a:r>
            <a:r>
              <a:rPr lang="en-GB" dirty="0"/>
              <a:t>.</a:t>
            </a:r>
          </a:p>
          <a:p>
            <a:r>
              <a:rPr lang="en-GB" b="1" dirty="0"/>
              <a:t> </a:t>
            </a:r>
            <a:endParaRPr lang="en-GB" dirty="0"/>
          </a:p>
          <a:p>
            <a:pPr lvl="0"/>
            <a:r>
              <a:rPr lang="en-GB" dirty="0" smtClean="0">
                <a:effectLst/>
                <a:latin typeface="Arial" panose="020B0604020202020204" pitchFamily="34" charset="0"/>
              </a:rPr>
              <a:t>All EU citizens who wish to remain in Wales must apply for settled status, by December 31</a:t>
            </a:r>
            <a:r>
              <a:rPr lang="en-GB" baseline="30000" dirty="0" smtClean="0">
                <a:effectLst/>
                <a:latin typeface="Arial" panose="020B0604020202020204" pitchFamily="34" charset="0"/>
              </a:rPr>
              <a:t>st</a:t>
            </a:r>
            <a:r>
              <a:rPr lang="en-GB" dirty="0" smtClean="0">
                <a:effectLst/>
                <a:latin typeface="Arial" panose="020B0604020202020204" pitchFamily="34" charset="0"/>
              </a:rPr>
              <a:t> 2020 if we leave with no deal, or by June 30</a:t>
            </a:r>
            <a:r>
              <a:rPr lang="en-GB" baseline="30000" dirty="0" smtClean="0">
                <a:effectLst/>
                <a:latin typeface="Arial" panose="020B0604020202020204" pitchFamily="34" charset="0"/>
              </a:rPr>
              <a:t>th</a:t>
            </a:r>
            <a:r>
              <a:rPr lang="en-GB" dirty="0" smtClean="0">
                <a:effectLst/>
                <a:latin typeface="Arial" panose="020B0604020202020204" pitchFamily="34" charset="0"/>
              </a:rPr>
              <a:t> 2021 if we leave with a deal.</a:t>
            </a:r>
            <a:endParaRPr lang="en-GB" dirty="0" smtClean="0">
              <a:effectLst/>
            </a:endParaRPr>
          </a:p>
          <a:p>
            <a:r>
              <a:rPr lang="en-GB" dirty="0" smtClean="0">
                <a:effectLst/>
                <a:latin typeface="Arial" panose="020B0604020202020204" pitchFamily="34" charset="0"/>
              </a:rPr>
              <a:t>Welsh Government is backing extra support for EU citizens in Wales to make sure they are aware of their rights and the steps they need to take to stay.  </a:t>
            </a:r>
            <a:endParaRPr lang="en-GB" dirty="0" smtClean="0">
              <a:effectLst/>
            </a:endParaRPr>
          </a:p>
          <a:p>
            <a:r>
              <a:rPr lang="en-GB" dirty="0"/>
              <a:t> </a:t>
            </a:r>
          </a:p>
          <a:p>
            <a:pPr lvl="0"/>
            <a:r>
              <a:rPr lang="en-GB" dirty="0" smtClean="0">
                <a:effectLst/>
                <a:latin typeface="Arial" panose="020B0604020202020204" pitchFamily="34" charset="0"/>
              </a:rPr>
              <a:t>The support will offer a package of various levels of advice, from basic help with digital support, basic support/general advice on applying for the EUSS, outreach support for minority communities, up to specialist free legal immigration advice.</a:t>
            </a:r>
            <a:endParaRPr lang="en-GB" dirty="0" smtClean="0">
              <a:effectLst/>
            </a:endParaRPr>
          </a:p>
          <a:p>
            <a:r>
              <a:rPr lang="en-GB" dirty="0"/>
              <a:t> </a:t>
            </a:r>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26</a:t>
            </a:fld>
            <a:endParaRPr lang="en-GB" dirty="0"/>
          </a:p>
        </p:txBody>
      </p:sp>
    </p:spTree>
    <p:extLst>
      <p:ext uri="{BB962C8B-B14F-4D97-AF65-F5344CB8AC3E}">
        <p14:creationId xmlns:p14="http://schemas.microsoft.com/office/powerpoint/2010/main" val="232181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looks at the recruitment of EU nationals to overcome skills gaps (rather than hard to fill vacancies). These are significant numbers and show that many businesses are looking to the skills of EU nationals to grow and develop their businesses. </a:t>
            </a:r>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27</a:t>
            </a:fld>
            <a:endParaRPr lang="en-GB" dirty="0"/>
          </a:p>
        </p:txBody>
      </p:sp>
    </p:spTree>
    <p:extLst>
      <p:ext uri="{BB962C8B-B14F-4D97-AF65-F5344CB8AC3E}">
        <p14:creationId xmlns:p14="http://schemas.microsoft.com/office/powerpoint/2010/main" val="260985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Story of slide – Welsh services exports – top categories insurance and pension services (where most people employed), manufacturing and </a:t>
            </a:r>
            <a:r>
              <a:rPr lang="en-GB" dirty="0" err="1" smtClean="0"/>
              <a:t>fniancial</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8C542-DEE3-43A8-8432-1B7AA63CCD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89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3</a:t>
            </a:fld>
            <a:endParaRPr lang="en-GB" dirty="0"/>
          </a:p>
        </p:txBody>
      </p:sp>
    </p:spTree>
    <p:extLst>
      <p:ext uri="{BB962C8B-B14F-4D97-AF65-F5344CB8AC3E}">
        <p14:creationId xmlns:p14="http://schemas.microsoft.com/office/powerpoint/2010/main" val="374092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Summary of the political declaration</a:t>
            </a:r>
            <a:endParaRPr lang="en-GB" dirty="0"/>
          </a:p>
          <a:p>
            <a:r>
              <a:rPr lang="en-GB" dirty="0"/>
              <a:t>The Welsh Government did not have advanced sight of the Political Declaration or revised text for the Withdrawal Agreement. The First Minister has responded in robust terms to the way  that the UKG have handled engagement with the Devolved Administrations throughout particularly given that this gives direction to many areas of policy that lie within devolved competence.</a:t>
            </a:r>
          </a:p>
          <a:p>
            <a:endParaRPr lang="en-GB" dirty="0"/>
          </a:p>
          <a:p>
            <a:r>
              <a:rPr lang="en-GB" dirty="0"/>
              <a:t>The political declaration provides a summary (27 pages) of the UK/EU ambition for the future relationship (covering economic and security partnership issues) together with a summary of how this relationship could be governed. </a:t>
            </a:r>
          </a:p>
          <a:p>
            <a:r>
              <a:rPr lang="en-GB" dirty="0"/>
              <a:t>Many aspects of the Political declaration are the same as the previous version published under the previous Prime Minister in November 2018. Some of the key elements are as follows:</a:t>
            </a:r>
          </a:p>
          <a:p>
            <a:endParaRPr lang="en-GB" b="1" dirty="0"/>
          </a:p>
          <a:p>
            <a:r>
              <a:rPr lang="en-GB" b="1" dirty="0"/>
              <a:t>Economic partnership</a:t>
            </a:r>
            <a:endParaRPr lang="en-GB" dirty="0"/>
          </a:p>
          <a:p>
            <a:pPr lvl="0"/>
            <a:r>
              <a:rPr lang="en-GB" dirty="0"/>
              <a:t>As expected the main change to the future economic partnership is that the </a:t>
            </a:r>
            <a:r>
              <a:rPr lang="en-GB" b="1" dirty="0"/>
              <a:t>UK Government is seeking a future economic relationship based on a Free Trade Agreement (FTA)</a:t>
            </a:r>
            <a:r>
              <a:rPr lang="en-GB" dirty="0"/>
              <a:t>.  The main change is for goods where previously the UK Government proposed that the UK would align to EU rules, essentially signing up to the Single Market rules for goods. This no long explicitly applies.</a:t>
            </a:r>
          </a:p>
          <a:p>
            <a:pPr lvl="0"/>
            <a:r>
              <a:rPr lang="en-GB" dirty="0"/>
              <a:t>The new political Declaration retains text that “the arrangements will create a free trade area, combining deep regulatory and customs cooperation, underpinned by provisions ensuring a level playing field for open and fair competition</a:t>
            </a:r>
            <a:r>
              <a:rPr lang="en-GB" b="1" dirty="0"/>
              <a:t>”. While the narrative may be for a looser FTA relationship for goods the sub-text, especially the commitments on level playing field, does not rule out very close alignment to EU rules and regulations for goods.  There will therefore be much to play for in terms of seeking to influence the detail that emerges during negotiations within the transition period.</a:t>
            </a:r>
          </a:p>
          <a:p>
            <a:pPr lvl="0"/>
            <a:endParaRPr lang="en-GB" dirty="0"/>
          </a:p>
          <a:p>
            <a:pPr lvl="0"/>
            <a:r>
              <a:rPr lang="en-GB" b="1" dirty="0"/>
              <a:t>The UK will have an independent customs territory.</a:t>
            </a:r>
            <a:r>
              <a:rPr lang="en-GB" dirty="0"/>
              <a:t> The ambitions for customs arrangements are broadly unchanged from the previous Political Declaration - that commitments to ensuring no tariffs, fees or quantitative restrictions and seeking to use all available facilitative arrangements and technologies. </a:t>
            </a:r>
          </a:p>
          <a:p>
            <a:pPr lvl="0"/>
            <a:endParaRPr lang="en-GB" dirty="0"/>
          </a:p>
          <a:p>
            <a:pPr lvl="0"/>
            <a:r>
              <a:rPr lang="en-GB" b="1" dirty="0"/>
              <a:t>The future relationship for services is the same as in Theresa May’s deal </a:t>
            </a:r>
            <a:r>
              <a:rPr lang="en-GB" dirty="0"/>
              <a:t>whereby the UK Government is seeking a relationship building on recent EU FTAs.</a:t>
            </a:r>
          </a:p>
          <a:p>
            <a:pPr lvl="0"/>
            <a:endParaRPr lang="en-GB" dirty="0"/>
          </a:p>
          <a:p>
            <a:pPr lvl="0"/>
            <a:r>
              <a:rPr lang="en-GB" b="1" dirty="0"/>
              <a:t>The Political Declaration commits that the EU and UK should uphold the common high standards at the end of the transition period in the areas of state aid, competition, social and employment standards, environment, climate change and relevant tax matters</a:t>
            </a:r>
            <a:r>
              <a:rPr lang="en-GB" dirty="0"/>
              <a:t>.</a:t>
            </a:r>
            <a:r>
              <a:rPr lang="en-GB" b="1" dirty="0"/>
              <a:t> Essentially a non-regression on level playing field commitments.</a:t>
            </a:r>
            <a:r>
              <a:rPr lang="en-GB" dirty="0"/>
              <a:t> The political declaration states that parties should maintain a robust and comprehensive framework for maintaining level playing field provisions to prevent undue distortion of trade and competition and maintain the current high standards in environmental, social and employment standards.</a:t>
            </a:r>
          </a:p>
          <a:p>
            <a:r>
              <a:rPr lang="en-GB" dirty="0"/>
              <a:t> </a:t>
            </a:r>
          </a:p>
          <a:p>
            <a:pPr lvl="0"/>
            <a:r>
              <a:rPr lang="en-GB" b="1" dirty="0"/>
              <a:t>The provisions for mobility are the same as in the previous Political Declaration</a:t>
            </a:r>
            <a:r>
              <a:rPr lang="en-GB" dirty="0"/>
              <a:t>, noting the UK has decided to end the principle of freedom of movement and mobility arrangements will be based on non-discrimination between the Union’s Member States and full reciprocity. </a:t>
            </a:r>
          </a:p>
          <a:p>
            <a:pPr lvl="0"/>
            <a:endParaRPr lang="en-GB" dirty="0"/>
          </a:p>
          <a:p>
            <a:pPr lvl="0"/>
            <a:r>
              <a:rPr lang="en-GB" dirty="0"/>
              <a:t>On participation in Union Programmes (covering education, culture, science and innovation </a:t>
            </a:r>
            <a:r>
              <a:rPr lang="en-GB" dirty="0" err="1"/>
              <a:t>etc</a:t>
            </a:r>
            <a:r>
              <a:rPr lang="en-GB" dirty="0"/>
              <a:t>) the political declaration states parties will establish general principles, terms and conditions for the </a:t>
            </a:r>
            <a:r>
              <a:rPr lang="en-GB" b="1" dirty="0"/>
              <a:t>UK’s continued participation in EU programmes. This is the same text as the previous Political Declaration. </a:t>
            </a:r>
          </a:p>
          <a:p>
            <a:pPr lvl="0"/>
            <a:r>
              <a:rPr lang="en-GB" dirty="0"/>
              <a:t>The ambitions to seek agreements in aviation, road transport, rail and in energy remain the same as in the previous political declaration. </a:t>
            </a:r>
          </a:p>
          <a:p>
            <a:pPr lvl="0"/>
            <a:endParaRPr lang="en-GB" dirty="0"/>
          </a:p>
          <a:p>
            <a:r>
              <a:rPr lang="en-GB" b="1" dirty="0"/>
              <a:t>Security partnership</a:t>
            </a:r>
            <a:endParaRPr lang="en-GB" dirty="0"/>
          </a:p>
          <a:p>
            <a:pPr lvl="0"/>
            <a:r>
              <a:rPr lang="en-GB" dirty="0"/>
              <a:t>The political declaration is unchanged from the previous version published in November 2018. </a:t>
            </a:r>
            <a:r>
              <a:rPr lang="en-GB" b="1" dirty="0"/>
              <a:t>There is a commitment to establish a broad, comprehensive and balanced security partnership</a:t>
            </a:r>
            <a:r>
              <a:rPr lang="en-GB" dirty="0"/>
              <a:t>. The only change relates to a potential narrowing of the role of the Court of Justice of the European Union that is limited to interpreting Union law only should a dispute arise.  </a:t>
            </a:r>
          </a:p>
          <a:p>
            <a:pPr lvl="0"/>
            <a:endParaRPr lang="en-GB" dirty="0"/>
          </a:p>
          <a:p>
            <a:r>
              <a:rPr lang="en-GB" b="1" dirty="0"/>
              <a:t>Other aspects</a:t>
            </a:r>
            <a:endParaRPr lang="en-GB" dirty="0"/>
          </a:p>
          <a:p>
            <a:pPr lvl="0"/>
            <a:r>
              <a:rPr lang="en-GB" dirty="0"/>
              <a:t>The only other change to the Political Declaration relates to a weaker commitment on continued dialog between the UK and the EU. There was previously a commitment for dialog at summit and political levels. This now reads “appropriate levels”.</a:t>
            </a:r>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4</a:t>
            </a:fld>
            <a:endParaRPr lang="en-GB" dirty="0"/>
          </a:p>
        </p:txBody>
      </p:sp>
    </p:spTree>
    <p:extLst>
      <p:ext uri="{BB962C8B-B14F-4D97-AF65-F5344CB8AC3E}">
        <p14:creationId xmlns:p14="http://schemas.microsoft.com/office/powerpoint/2010/main" val="172940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Assuming</a:t>
            </a:r>
            <a:r>
              <a:rPr lang="en-GB" baseline="0" dirty="0" smtClean="0"/>
              <a:t> an exit from the EU under some terms, the UK wishes to negotiate new trade deals with countries around the world, something that has not been possible while we were within the EU.</a:t>
            </a:r>
          </a:p>
          <a:p>
            <a:endParaRPr lang="en-GB" baseline="0" dirty="0" smtClean="0"/>
          </a:p>
          <a:p>
            <a:r>
              <a:rPr lang="en-GB" baseline="0" dirty="0" smtClean="0"/>
              <a:t>As Welsh Government we are looking at the potential impacts of different tariffs as well as trying to understand how technical barriers to trade (or Non-Tariff Barriers as they are sometimes known) will impact our economy, communities and businesses. </a:t>
            </a:r>
          </a:p>
          <a:p>
            <a:endParaRPr lang="en-GB" baseline="0" dirty="0" smtClean="0"/>
          </a:p>
          <a:p>
            <a:r>
              <a:rPr lang="en-GB" baseline="0" dirty="0" smtClean="0"/>
              <a:t>We have recently gained access to a new DIT database on Technical Barriers to Trade. DIT want more Welsh business to feed into this so we all understand better how trade is impacted by different factors. </a:t>
            </a:r>
          </a:p>
          <a:p>
            <a:endParaRPr lang="en-GB" baseline="0" dirty="0" smtClean="0"/>
          </a:p>
          <a:p>
            <a:endParaRPr lang="en-GB" baseline="0" dirty="0" smtClean="0"/>
          </a:p>
          <a:p>
            <a:r>
              <a:rPr lang="en-GB" baseline="0" dirty="0" smtClean="0"/>
              <a:t>The Welsh Government is actively engaged with the Department for International Trade, seeking to ensure that the interests of Wales are factored into negotiating mandates and positions progressed by the UK Government.</a:t>
            </a:r>
          </a:p>
          <a:p>
            <a:endParaRPr lang="en-GB" baseline="0" dirty="0" smtClean="0"/>
          </a:p>
          <a:p>
            <a:r>
              <a:rPr lang="en-GB" baseline="0" dirty="0" smtClean="0"/>
              <a:t>There is a significant opportunity for business groups to work with the Welsh Government to establish where our interests may align. Where there is alignment of thinking then the Welsh Government can help amplify the interests and concerns of business in Wales and visa versa. We understand that many sector bodies and even some individual employers have direct relationships into Whitehall and the UK Government, but we must not pass up this opportunity to work together in Wales’ best interest and the offer from Welsh Government is that we stand ready to engage with you in the coming months as activity around trade deals potentially intensifies.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5</a:t>
            </a:fld>
            <a:endParaRPr lang="en-GB" dirty="0"/>
          </a:p>
        </p:txBody>
      </p:sp>
    </p:spTree>
    <p:extLst>
      <p:ext uri="{BB962C8B-B14F-4D97-AF65-F5344CB8AC3E}">
        <p14:creationId xmlns:p14="http://schemas.microsoft.com/office/powerpoint/2010/main" val="191414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the discussion on Brexit centres, understandably, on borders and international flows of trade. However, there is another dimension which has – thus far – had less airtime but which is also highly significant. </a:t>
            </a:r>
          </a:p>
          <a:p>
            <a:r>
              <a:rPr lang="en-GB" dirty="0"/>
              <a:t>This centres on the operation and control of the UK internal market after Brexit.</a:t>
            </a:r>
          </a:p>
          <a:p>
            <a:endParaRPr lang="en-GB" dirty="0"/>
          </a:p>
          <a:p>
            <a:r>
              <a:rPr lang="en-GB" dirty="0"/>
              <a:t>While we have been part of the EU, the devolved institutions have been legally bound to comply with EU law. As a result, in some nominally devolved areas – such as environmental regulation, agriculture, state aid for industry, </a:t>
            </a:r>
            <a:r>
              <a:rPr lang="en-GB" dirty="0">
                <a:hlinkClick r:id="rId3"/>
              </a:rPr>
              <a:t>public procurement</a:t>
            </a:r>
            <a:r>
              <a:rPr lang="en-GB" dirty="0"/>
              <a:t> and aspects of justice, transport and energy – the policy autonomy of the devolved institutions is significantly constrained in practice. </a:t>
            </a:r>
          </a:p>
          <a:p>
            <a:endParaRPr lang="en-GB" dirty="0"/>
          </a:p>
          <a:p>
            <a:r>
              <a:rPr lang="en-GB" dirty="0"/>
              <a:t>Upon leaving the EU, if no changes were made other than to remove the statutory requirement to comply with EU law, these policy areas would fall under devolved control. This would allow policy differentiation within the UK in areas where EU law has previously provided a common legal framework.</a:t>
            </a:r>
          </a:p>
          <a:p>
            <a:endParaRPr lang="en-GB" dirty="0"/>
          </a:p>
          <a:p>
            <a:r>
              <a:rPr lang="en-GB" dirty="0"/>
              <a:t>The United Kingdom’s departure from the European Union will therefore require changes in how the governments of the UK need to work and interact with each other.</a:t>
            </a:r>
          </a:p>
          <a:p>
            <a:endParaRPr lang="en-GB" dirty="0"/>
          </a:p>
          <a:p>
            <a:r>
              <a:rPr lang="en-GB" dirty="0"/>
              <a:t>In thinking about how best to support the operation of a coherent UK internal market, 3 objectives can be identified:</a:t>
            </a:r>
          </a:p>
          <a:p>
            <a:endParaRPr lang="en-GB" dirty="0"/>
          </a:p>
          <a:p>
            <a:pPr defTabSz="903427">
              <a:defRPr/>
            </a:pPr>
            <a:r>
              <a:rPr lang="en-GB" b="1" i="1" dirty="0"/>
              <a:t>Economic objectives</a:t>
            </a:r>
            <a:r>
              <a:rPr lang="en-GB" b="1" dirty="0"/>
              <a:t>:</a:t>
            </a:r>
            <a:endParaRPr lang="en-GB" dirty="0" smtClean="0">
              <a:effectLst/>
            </a:endParaRPr>
          </a:p>
          <a:p>
            <a:endParaRPr lang="en-GB" dirty="0"/>
          </a:p>
          <a:p>
            <a:r>
              <a:rPr lang="en-GB" dirty="0"/>
              <a:t>The economies of the UK nations are highly interdependent: the value of intra-UK trade is several times larger than international exports; and The UK market is significantly more integrated than the constituent Member States of the EU Single Market. Any changes in regulations or standards that would create divergence within the UK  internal market need to be carefully considered and weighed. </a:t>
            </a:r>
          </a:p>
          <a:p>
            <a:pPr lvl="0"/>
            <a:endParaRPr lang="en-GB" dirty="0"/>
          </a:p>
          <a:p>
            <a:r>
              <a:rPr lang="en-GB" dirty="0"/>
              <a:t>For Wales, cross border flows of goods, services, capital and people are hugely important – the Welsh economy is even more closely connected to England than the economies of the other constituent parts of the UK. Significant numbers of people cross UK constituent part borders on a day-to-day basis for work, particularly around the England-Wales </a:t>
            </a:r>
            <a:r>
              <a:rPr lang="en-GB" dirty="0" smtClean="0"/>
              <a:t>border with more outflow than inflow.  </a:t>
            </a:r>
            <a:r>
              <a:rPr lang="en-GB" dirty="0"/>
              <a:t>Our collective UK approach to the internal market therefore needs to consider the impact and implications for economic objectives.</a:t>
            </a:r>
          </a:p>
          <a:p>
            <a:endParaRPr lang="en-GB" dirty="0"/>
          </a:p>
          <a:p>
            <a:r>
              <a:rPr lang="en-GB" b="1" i="1" dirty="0"/>
              <a:t>Constitutional objectives</a:t>
            </a:r>
            <a:r>
              <a:rPr lang="en-GB" b="1" dirty="0"/>
              <a:t>:</a:t>
            </a:r>
            <a:endParaRPr lang="en-GB" dirty="0" smtClean="0">
              <a:effectLst/>
            </a:endParaRPr>
          </a:p>
          <a:p>
            <a:r>
              <a:rPr lang="en-GB" dirty="0"/>
              <a:t> </a:t>
            </a:r>
            <a:endParaRPr lang="en-GB" dirty="0" smtClean="0">
              <a:effectLst/>
            </a:endParaRPr>
          </a:p>
          <a:p>
            <a:r>
              <a:rPr lang="en-GB" dirty="0"/>
              <a:t>Devolution has taken place while the UK has been part of the EU and there is no desire to see the devolution undermined by Brexit.  As discussions on the internal market progress Welsh </a:t>
            </a:r>
            <a:r>
              <a:rPr lang="en-GB" dirty="0" smtClean="0"/>
              <a:t>Ministers </a:t>
            </a:r>
            <a:r>
              <a:rPr lang="en-GB" dirty="0"/>
              <a:t>naturally wish to protect the ability of the Welsh </a:t>
            </a:r>
            <a:r>
              <a:rPr lang="en-GB" dirty="0" smtClean="0"/>
              <a:t>Government </a:t>
            </a:r>
            <a:r>
              <a:rPr lang="en-GB" dirty="0"/>
              <a:t>to make decisions in areas of devolved competence, and promote the WG ability to participate in decisions in reserved areas which impact on devolved competence (e.g. equalities, labour standards).</a:t>
            </a:r>
          </a:p>
          <a:p>
            <a:endParaRPr lang="en-GB" dirty="0"/>
          </a:p>
          <a:p>
            <a:r>
              <a:rPr lang="en-GB" dirty="0"/>
              <a:t>There is a risk that the internal market rationale might be used to argue for restrictions in policy divergence.  The Welsh Government </a:t>
            </a:r>
            <a:r>
              <a:rPr lang="en-GB" dirty="0" smtClean="0"/>
              <a:t>position </a:t>
            </a:r>
            <a:r>
              <a:rPr lang="en-GB" dirty="0"/>
              <a:t>is that divergence needs to be managed to prevent any unplanned barriers to trade and that it will be vital to secure effective political oversight jointly across the four nations for economic policy matters to protect devolved competencies.</a:t>
            </a:r>
          </a:p>
          <a:p>
            <a:r>
              <a:rPr lang="en-GB" dirty="0"/>
              <a:t> </a:t>
            </a:r>
            <a:endParaRPr lang="en-GB" dirty="0" smtClean="0">
              <a:effectLst/>
            </a:endParaRPr>
          </a:p>
          <a:p>
            <a:r>
              <a:rPr lang="en-GB" b="1" i="1" dirty="0"/>
              <a:t>Social and environmental objectives</a:t>
            </a:r>
            <a:r>
              <a:rPr lang="en-GB" b="1" dirty="0"/>
              <a:t>: </a:t>
            </a:r>
            <a:endParaRPr lang="en-GB" dirty="0" smtClean="0">
              <a:effectLst/>
            </a:endParaRPr>
          </a:p>
          <a:p>
            <a:r>
              <a:rPr lang="en-GB" dirty="0"/>
              <a:t> </a:t>
            </a:r>
            <a:endParaRPr lang="en-GB" dirty="0" smtClean="0">
              <a:effectLst/>
            </a:endParaRPr>
          </a:p>
          <a:p>
            <a:r>
              <a:rPr lang="en-GB" dirty="0"/>
              <a:t>The Welsh Government naturally wishes the operation of the internal market to maintain existing high standards of social and environmental regulation, enhancing Wales’ international credibility and reputation.  Both Wales and Scotland are committed to the environmental and social protections afforded by the EU single market, and keener to align with the EU in such areas.  In reserved areas (</a:t>
            </a:r>
            <a:r>
              <a:rPr lang="en-GB" dirty="0" err="1"/>
              <a:t>eg</a:t>
            </a:r>
            <a:r>
              <a:rPr lang="en-GB" dirty="0"/>
              <a:t> labour standards), Wales expects to be involved early and comprehensively in discussions.</a:t>
            </a:r>
          </a:p>
          <a:p>
            <a:endParaRPr lang="en-GB" dirty="0"/>
          </a:p>
          <a:p>
            <a:endParaRPr lang="en-GB" dirty="0"/>
          </a:p>
          <a:p>
            <a:r>
              <a:rPr lang="en-GB" b="1" dirty="0"/>
              <a:t>Frameworks:</a:t>
            </a:r>
          </a:p>
          <a:p>
            <a:endParaRPr lang="en-GB" dirty="0"/>
          </a:p>
          <a:p>
            <a:r>
              <a:rPr lang="en-GB" dirty="0"/>
              <a:t>As the UK leaves the European Union, </a:t>
            </a:r>
            <a:r>
              <a:rPr lang="en-GB" b="1" dirty="0"/>
              <a:t>the governments of the UK have agree to work together to establish common approaches, known as Frameworks</a:t>
            </a:r>
            <a:r>
              <a:rPr lang="en-GB" dirty="0"/>
              <a:t>, in some areas which are currently governed by EU law, but that are otherwise within areas of competence of the devolved administrations. </a:t>
            </a:r>
          </a:p>
          <a:p>
            <a:endParaRPr lang="en-GB" dirty="0"/>
          </a:p>
          <a:p>
            <a:r>
              <a:rPr lang="en-GB" dirty="0"/>
              <a:t>A framework will set out a common UK, or GB, approach and how it will function and be governed. This should set out clearly the appropriate decision making role of Ministers and the governance of any shared structures in line with the devolution settlement. </a:t>
            </a:r>
          </a:p>
          <a:p>
            <a:endParaRPr lang="en-GB" dirty="0"/>
          </a:p>
          <a:p>
            <a:r>
              <a:rPr lang="en-GB" dirty="0"/>
              <a:t>Frameworks may consist of common principles or goals, a collective evidence base, minimum or maximum standards, harmonisation, limits on action, mechanisms for coordination and cooperation or mutual recognition, depending on the policy area and the objectives being pursued.  Frameworks may be implemented by legislation, by executive action, by </a:t>
            </a:r>
            <a:r>
              <a:rPr lang="en-GB" dirty="0" err="1"/>
              <a:t>MoUs</a:t>
            </a:r>
            <a:r>
              <a:rPr lang="en-GB" dirty="0"/>
              <a:t>, or by other means depending on the context in which the framework is intended to operate.</a:t>
            </a:r>
          </a:p>
          <a:p>
            <a:endParaRPr lang="en-GB" dirty="0"/>
          </a:p>
          <a:p>
            <a:r>
              <a:rPr lang="en-GB" dirty="0"/>
              <a:t>To prevent or limit divergence, common frameworks may therefore be created to </a:t>
            </a:r>
            <a:r>
              <a:rPr lang="en-GB" dirty="0">
                <a:hlinkClick r:id="rId4"/>
              </a:rPr>
              <a:t>set out a common UK, or GB, approach and how it will be operated and governed</a:t>
            </a:r>
            <a:r>
              <a:rPr lang="en-GB" dirty="0"/>
              <a:t>. Depending upon the policy area, </a:t>
            </a:r>
            <a:r>
              <a:rPr lang="en-GB" dirty="0">
                <a:hlinkClick r:id="rId4"/>
              </a:rPr>
              <a:t>this may consist of common goals, minimum or maximum standards, harmonisation, limits on action, or mutual recognition</a:t>
            </a:r>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6</a:t>
            </a:fld>
            <a:endParaRPr lang="en-GB" dirty="0"/>
          </a:p>
        </p:txBody>
      </p:sp>
    </p:spTree>
    <p:extLst>
      <p:ext uri="{BB962C8B-B14F-4D97-AF65-F5344CB8AC3E}">
        <p14:creationId xmlns:p14="http://schemas.microsoft.com/office/powerpoint/2010/main" val="351396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Wales has been a net beneficiary of EU funding – receiving more than we contribute.  European </a:t>
            </a:r>
            <a:r>
              <a:rPr lang="en-GB" dirty="0"/>
              <a:t>Funding continues to play a highly significant role across Wales and we understand that many businesses are concerned about the impacts that may arise from </a:t>
            </a:r>
            <a:r>
              <a:rPr lang="en-GB" dirty="0" err="1"/>
              <a:t>Brexit</a:t>
            </a:r>
            <a:r>
              <a:rPr lang="en-GB" dirty="0" smtClean="0"/>
              <a:t>.</a:t>
            </a:r>
            <a:endParaRPr lang="en-GB" dirty="0"/>
          </a:p>
          <a:p>
            <a:endParaRPr lang="en-GB" dirty="0"/>
          </a:p>
          <a:p>
            <a:r>
              <a:rPr lang="en-GB" dirty="0"/>
              <a:t>In July 2018, the UK Treasury Guarantee was extended to meet any funding commitments to projects made before the end of December 2020, even if the payments fall beyond December 2020 but before 2023; and to guarantee payments at current cash levels under the CAP until the end of the current Parliament in 2022.</a:t>
            </a:r>
          </a:p>
          <a:p>
            <a:endParaRPr lang="en-GB" dirty="0"/>
          </a:p>
          <a:p>
            <a:r>
              <a:rPr lang="en-GB" dirty="0"/>
              <a:t>While this provides some financial security over the short-term, there is none over the medium term. The UK Government has refused to provide any assurance about levels of agricultural funding or the methodology for allocating it after 2022, with the risk that a UK Government might a) reduce the level of funding across the whole UK and/or b) reduce Wales’ share of UK agriculture funding. This would be deeply worrying given that Wales currently receives just under 10% of CAP funding to the UK, significantly greater than our overall share of the UK population as a whole, because of the large proportion of marginal land in Wales. </a:t>
            </a:r>
          </a:p>
          <a:p>
            <a:endParaRPr lang="en-GB" dirty="0"/>
          </a:p>
          <a:p>
            <a:r>
              <a:rPr lang="en-GB" dirty="0"/>
              <a:t>In the case of regional economic investment to replace the ESIF, the situation is even more unsatisfactory. </a:t>
            </a:r>
            <a:r>
              <a:rPr lang="en-GB" b="1" dirty="0"/>
              <a:t>The Conservative Manifesto in 2017 pledged the introduction of a UK wide Shared Prosperity Fund,</a:t>
            </a:r>
            <a:r>
              <a:rPr lang="en-GB" dirty="0"/>
              <a:t> with this pledge subsequently followed by promises that a consultation would be launched by the end of 2017 and, when that was delayed, by the end of 2018.</a:t>
            </a:r>
          </a:p>
          <a:p>
            <a:endParaRPr lang="en-GB" dirty="0"/>
          </a:p>
          <a:p>
            <a:r>
              <a:rPr lang="en-GB" dirty="0"/>
              <a:t>Despite considerable pressure from the devolved governments and from other stakeholders, there is still no clarity and no meaningful engagement in preparing the proposed consultation on successor arrangements. UK Government Ministers, have however suggested by‑passing the Welsh Government, which would undermine our devolution settlement. </a:t>
            </a:r>
          </a:p>
          <a:p>
            <a:endParaRPr lang="en-GB" dirty="0"/>
          </a:p>
          <a:p>
            <a:r>
              <a:rPr lang="en-GB" b="1" dirty="0" smtClean="0">
                <a:effectLst/>
              </a:rPr>
              <a:t>EU Funding</a:t>
            </a:r>
          </a:p>
          <a:p>
            <a:r>
              <a:rPr lang="en-GB" dirty="0" smtClean="0">
                <a:effectLst/>
              </a:rPr>
              <a:t>Many small businesses directly or indirectly benefit from EU funding. The UK Government has provided a guarantee of funding for all of the below:</a:t>
            </a:r>
          </a:p>
          <a:p>
            <a:r>
              <a:rPr lang="en-GB" dirty="0" smtClean="0">
                <a:effectLst/>
              </a:rPr>
              <a:t>The full 2014 - 20 Multiannual Framework (MFF) allocation for Structural and Investment Funds (ESIF) and European Regional and Development Funds (ERDF). New bids for funding under the ERDF, ESF (European Social Fund) and European Territorial Co-operation Projects, post exit day will be guaranteed by the Government until the programme closes at the end of the MFF.</a:t>
            </a:r>
          </a:p>
          <a:p>
            <a:r>
              <a:rPr lang="en-GB" dirty="0" smtClean="0">
                <a:effectLst/>
              </a:rPr>
              <a:t>The payment of awards where UK organisations successfully bid directly to the European Commission (e.g. through projects such as Horizon 2020) on a competitive basis until the end of 2020.</a:t>
            </a:r>
          </a:p>
          <a:p>
            <a:r>
              <a:rPr lang="en-GB" dirty="0" smtClean="0">
                <a:effectLst/>
              </a:rPr>
              <a:t>The payment of awards for successful bids where the UK organisations are able to participate as a third country in competitive grant programmes from exit day until the end of the programme. This includes the SME instrument in Horizon 2020.</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7</a:t>
            </a:fld>
            <a:endParaRPr lang="en-GB" dirty="0"/>
          </a:p>
        </p:txBody>
      </p:sp>
    </p:spTree>
    <p:extLst>
      <p:ext uri="{BB962C8B-B14F-4D97-AF65-F5344CB8AC3E}">
        <p14:creationId xmlns:p14="http://schemas.microsoft.com/office/powerpoint/2010/main" val="376901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8114" b="-1"/>
          <a:stretch/>
        </p:blipFill>
        <p:spPr>
          <a:xfrm>
            <a:off x="383269" y="772698"/>
            <a:ext cx="5934654" cy="4190011"/>
          </a:xfrm>
          <a:prstGeom prst="rect">
            <a:avLst/>
          </a:prstGeom>
        </p:spPr>
      </p:pic>
      <p:grpSp>
        <p:nvGrpSpPr>
          <p:cNvPr id="6" name="Group 5"/>
          <p:cNvGrpSpPr/>
          <p:nvPr/>
        </p:nvGrpSpPr>
        <p:grpSpPr>
          <a:xfrm>
            <a:off x="367851" y="5325797"/>
            <a:ext cx="5933386" cy="461307"/>
            <a:chOff x="378271" y="2657282"/>
            <a:chExt cx="6101458" cy="424937"/>
          </a:xfrm>
        </p:grpSpPr>
        <p:sp>
          <p:nvSpPr>
            <p:cNvPr id="7" name="TextBox 6"/>
            <p:cNvSpPr txBox="1"/>
            <p:nvPr/>
          </p:nvSpPr>
          <p:spPr>
            <a:xfrm>
              <a:off x="382468" y="2657282"/>
              <a:ext cx="6090826" cy="327820"/>
            </a:xfrm>
            <a:prstGeom prst="rect">
              <a:avLst/>
            </a:prstGeom>
            <a:noFill/>
          </p:spPr>
          <p:txBody>
            <a:bodyPr wrap="square" lIns="0" tIns="0" rtlCol="0" anchor="b">
              <a:spAutoFit/>
            </a:bodyPr>
            <a:lstStyle/>
            <a:p>
              <a:pPr>
                <a:spcBef>
                  <a:spcPts val="0"/>
                </a:spcBef>
              </a:pPr>
              <a:r>
                <a:rPr lang="en-GB" sz="2000" cap="all" dirty="0">
                  <a:solidFill>
                    <a:srgbClr val="1D1D1B"/>
                  </a:solidFill>
                  <a:latin typeface="Arial" panose="020B0604020202020204" pitchFamily="34" charset="0"/>
                  <a:cs typeface="Arial" panose="020B0604020202020204" pitchFamily="34" charset="0"/>
                </a:rPr>
                <a:t>BUILDING FURTHER CAPABILITY &amp; CAPACITY</a:t>
              </a:r>
            </a:p>
          </p:txBody>
        </p:sp>
        <p:cxnSp>
          <p:nvCxnSpPr>
            <p:cNvPr id="8" name="Straight Connector 7"/>
            <p:cNvCxnSpPr/>
            <p:nvPr/>
          </p:nvCxnSpPr>
          <p:spPr>
            <a:xfrm>
              <a:off x="378271" y="3082219"/>
              <a:ext cx="6101458" cy="0"/>
            </a:xfrm>
            <a:prstGeom prst="line">
              <a:avLst/>
            </a:prstGeom>
            <a:ln w="3175">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70" y="9076212"/>
            <a:ext cx="513396" cy="463556"/>
          </a:xfrm>
          <a:prstGeom prst="rect">
            <a:avLst/>
          </a:prstGeom>
        </p:spPr>
      </p:pic>
      <p:sp>
        <p:nvSpPr>
          <p:cNvPr id="10" name="Slide Number Placeholder 3"/>
          <p:cNvSpPr txBox="1">
            <a:spLocks/>
          </p:cNvSpPr>
          <p:nvPr/>
        </p:nvSpPr>
        <p:spPr>
          <a:xfrm>
            <a:off x="3405042" y="8984424"/>
            <a:ext cx="2889938" cy="496332"/>
          </a:xfrm>
          <a:prstGeom prst="rect">
            <a:avLst/>
          </a:prstGeom>
        </p:spPr>
        <p:txBody>
          <a:bodyPr vert="horz" lIns="90343" tIns="45171" rIns="90343" bIns="45171" rtlCol="0" anchor="b"/>
          <a:lstStyle>
            <a:defPPr>
              <a:defRPr lang="en-US"/>
            </a:defPPr>
            <a:lvl1pPr algn="r" defTabSz="1451610" rtl="0" fontAlgn="auto">
              <a:spcBef>
                <a:spcPts val="0"/>
              </a:spcBef>
              <a:spcAft>
                <a:spcPts val="0"/>
              </a:spcAft>
              <a:defRPr sz="1000" kern="1200">
                <a:solidFill>
                  <a:srgbClr val="989567"/>
                </a:solidFill>
                <a:latin typeface="Arial" panose="020B0604020202020204" pitchFamily="34" charset="0"/>
                <a:ea typeface="+mn-ea"/>
                <a:cs typeface="Arial" panose="020B0604020202020204" pitchFamily="34" charset="0"/>
              </a:defRPr>
            </a:lvl1pPr>
            <a:lvl2pPr marL="725488" indent="-268288" algn="l" defTabSz="1450975" rtl="0" fontAlgn="base">
              <a:spcBef>
                <a:spcPct val="0"/>
              </a:spcBef>
              <a:spcAft>
                <a:spcPct val="0"/>
              </a:spcAft>
              <a:defRPr sz="2900" kern="1200">
                <a:solidFill>
                  <a:schemeClr val="tx1"/>
                </a:solidFill>
                <a:latin typeface="Arial" charset="0"/>
                <a:ea typeface="+mn-ea"/>
                <a:cs typeface="+mn-cs"/>
              </a:defRPr>
            </a:lvl2pPr>
            <a:lvl3pPr marL="1450975" indent="-536575" algn="l" defTabSz="1450975" rtl="0" fontAlgn="base">
              <a:spcBef>
                <a:spcPct val="0"/>
              </a:spcBef>
              <a:spcAft>
                <a:spcPct val="0"/>
              </a:spcAft>
              <a:defRPr sz="2900" kern="1200">
                <a:solidFill>
                  <a:schemeClr val="tx1"/>
                </a:solidFill>
                <a:latin typeface="Arial" charset="0"/>
                <a:ea typeface="+mn-ea"/>
                <a:cs typeface="+mn-cs"/>
              </a:defRPr>
            </a:lvl3pPr>
            <a:lvl4pPr marL="2176463" indent="-804863" algn="l" defTabSz="1450975" rtl="0" fontAlgn="base">
              <a:spcBef>
                <a:spcPct val="0"/>
              </a:spcBef>
              <a:spcAft>
                <a:spcPct val="0"/>
              </a:spcAft>
              <a:defRPr sz="2900" kern="1200">
                <a:solidFill>
                  <a:schemeClr val="tx1"/>
                </a:solidFill>
                <a:latin typeface="Arial" charset="0"/>
                <a:ea typeface="+mn-ea"/>
                <a:cs typeface="+mn-cs"/>
              </a:defRPr>
            </a:lvl4pPr>
            <a:lvl5pPr marL="2901950" indent="-1073150" algn="l" defTabSz="1450975" rtl="0" fontAlgn="base">
              <a:spcBef>
                <a:spcPct val="0"/>
              </a:spcBef>
              <a:spcAft>
                <a:spcPct val="0"/>
              </a:spcAft>
              <a:defRPr sz="2900" kern="1200">
                <a:solidFill>
                  <a:schemeClr val="tx1"/>
                </a:solidFill>
                <a:latin typeface="Arial" charset="0"/>
                <a:ea typeface="+mn-ea"/>
                <a:cs typeface="+mn-cs"/>
              </a:defRPr>
            </a:lvl5pPr>
            <a:lvl6pPr marL="2286000" algn="l" defTabSz="914400" rtl="0" eaLnBrk="1" latinLnBrk="0" hangingPunct="1">
              <a:defRPr sz="2900" kern="1200">
                <a:solidFill>
                  <a:schemeClr val="tx1"/>
                </a:solidFill>
                <a:latin typeface="Arial" charset="0"/>
                <a:ea typeface="+mn-ea"/>
                <a:cs typeface="+mn-cs"/>
              </a:defRPr>
            </a:lvl6pPr>
            <a:lvl7pPr marL="2743200" algn="l" defTabSz="914400" rtl="0" eaLnBrk="1" latinLnBrk="0" hangingPunct="1">
              <a:defRPr sz="2900" kern="1200">
                <a:solidFill>
                  <a:schemeClr val="tx1"/>
                </a:solidFill>
                <a:latin typeface="Arial" charset="0"/>
                <a:ea typeface="+mn-ea"/>
                <a:cs typeface="+mn-cs"/>
              </a:defRPr>
            </a:lvl7pPr>
            <a:lvl8pPr marL="3200400" algn="l" defTabSz="914400" rtl="0" eaLnBrk="1" latinLnBrk="0" hangingPunct="1">
              <a:defRPr sz="2900" kern="1200">
                <a:solidFill>
                  <a:schemeClr val="tx1"/>
                </a:solidFill>
                <a:latin typeface="Arial" charset="0"/>
                <a:ea typeface="+mn-ea"/>
                <a:cs typeface="+mn-cs"/>
              </a:defRPr>
            </a:lvl8pPr>
            <a:lvl9pPr marL="3657600" algn="l" defTabSz="914400" rtl="0" eaLnBrk="1" latinLnBrk="0" hangingPunct="1">
              <a:defRPr sz="2900" kern="1200">
                <a:solidFill>
                  <a:schemeClr val="tx1"/>
                </a:solidFill>
                <a:latin typeface="Arial" charset="0"/>
                <a:ea typeface="+mn-ea"/>
                <a:cs typeface="+mn-cs"/>
              </a:defRPr>
            </a:lvl9pPr>
          </a:lstStyle>
          <a:p>
            <a:pPr>
              <a:defRPr/>
            </a:pPr>
            <a:fld id="{547B1EA6-0A2D-4535-9659-CC48387138F0}" type="slidenum">
              <a:rPr lang="en-GB" smtClean="0"/>
              <a:pPr>
                <a:defRPr/>
              </a:pPr>
              <a:t>8</a:t>
            </a:fld>
            <a:endParaRPr lang="en-GB" dirty="0"/>
          </a:p>
        </p:txBody>
      </p:sp>
      <p:sp>
        <p:nvSpPr>
          <p:cNvPr id="11" name="Notes Placeholder 2"/>
          <p:cNvSpPr>
            <a:spLocks noGrp="1"/>
          </p:cNvSpPr>
          <p:nvPr>
            <p:ph type="body" idx="3"/>
          </p:nvPr>
        </p:nvSpPr>
        <p:spPr>
          <a:xfrm>
            <a:off x="7102499" y="14292"/>
            <a:ext cx="4105707" cy="9912347"/>
          </a:xfrm>
        </p:spPr>
        <p:txBody>
          <a:bodyPr numCol="1" spcCol="177840"/>
          <a:lstStyle/>
          <a:p>
            <a:pPr algn="just">
              <a:spcBef>
                <a:spcPts val="0"/>
              </a:spcBef>
            </a:pPr>
            <a:r>
              <a:rPr lang="en-GB" dirty="0" smtClean="0"/>
              <a:t>The EAP is</a:t>
            </a:r>
            <a:r>
              <a:rPr lang="en-GB" baseline="0" dirty="0" smtClean="0"/>
              <a:t> centred on actions needed to support economic development:.</a:t>
            </a:r>
          </a:p>
          <a:p>
            <a:pPr marL="169393" indent="-169393">
              <a:buFont typeface="Arial" panose="020B0604020202020204" pitchFamily="34" charset="0"/>
              <a:buChar char="•"/>
            </a:pPr>
            <a:r>
              <a:rPr lang="en-GB" dirty="0"/>
              <a:t>Tackle structural problems in our economy,  </a:t>
            </a:r>
            <a:endParaRPr lang="en-GB" dirty="0" smtClean="0"/>
          </a:p>
          <a:p>
            <a:pPr marL="169393" indent="-169393">
              <a:buFont typeface="Arial" panose="020B0604020202020204" pitchFamily="34" charset="0"/>
              <a:buChar char="•"/>
            </a:pPr>
            <a:r>
              <a:rPr lang="en-GB" dirty="0" smtClean="0">
                <a:solidFill>
                  <a:schemeClr val="bg1"/>
                </a:solidFill>
              </a:rPr>
              <a:t>Promoting</a:t>
            </a:r>
            <a:r>
              <a:rPr lang="en-GB" baseline="0" dirty="0" smtClean="0">
                <a:solidFill>
                  <a:schemeClr val="bg1"/>
                </a:solidFill>
              </a:rPr>
              <a:t> p</a:t>
            </a:r>
            <a:r>
              <a:rPr lang="en-GB" dirty="0" smtClean="0">
                <a:solidFill>
                  <a:schemeClr val="bg1"/>
                </a:solidFill>
              </a:rPr>
              <a:t>roductivity</a:t>
            </a:r>
          </a:p>
          <a:p>
            <a:pPr marL="169393" indent="-169393">
              <a:buFont typeface="Arial" panose="020B0604020202020204" pitchFamily="34" charset="0"/>
              <a:buChar char="•"/>
            </a:pPr>
            <a:r>
              <a:rPr lang="en-GB" dirty="0"/>
              <a:t>Addressing </a:t>
            </a:r>
            <a:r>
              <a:rPr lang="en-GB" dirty="0" smtClean="0">
                <a:solidFill>
                  <a:schemeClr val="bg1"/>
                </a:solidFill>
              </a:rPr>
              <a:t>regional imbalances in wealth and opportunity that act as a brake on our prospects.  </a:t>
            </a:r>
          </a:p>
          <a:p>
            <a:pPr marL="169393" indent="-169393">
              <a:buFont typeface="Arial" panose="020B0604020202020204" pitchFamily="34" charset="0"/>
              <a:buChar char="•"/>
            </a:pPr>
            <a:r>
              <a:rPr lang="en-GB" dirty="0"/>
              <a:t>And helping Wales develop an e</a:t>
            </a:r>
            <a:r>
              <a:rPr lang="en-GB" dirty="0" smtClean="0"/>
              <a:t>conomy fit for future generations.  </a:t>
            </a:r>
          </a:p>
          <a:p>
            <a:endParaRPr lang="en-GB" dirty="0"/>
          </a:p>
          <a:p>
            <a:endParaRPr lang="en-GB" dirty="0"/>
          </a:p>
          <a:p>
            <a:r>
              <a:rPr lang="en-GB" dirty="0"/>
              <a:t>It is our conviction that </a:t>
            </a:r>
            <a:r>
              <a:rPr lang="en-GB" b="1" dirty="0"/>
              <a:t>the principles and approach for future economic development set out in the Economic Action Plan (EAP)  remain highly relevant and sound</a:t>
            </a:r>
            <a:r>
              <a:rPr lang="en-GB" dirty="0"/>
              <a:t>.  This  is because the core principles of the EAP address the fundamental drivers of wealth and well-being and these are principles that we would wish to pursue inside or outside of the EU , in transition or in the event of no deal. Whatever outcome emerges, it is ever more important that we:  </a:t>
            </a:r>
          </a:p>
          <a:p>
            <a:pPr marL="169393" indent="-169393">
              <a:buFont typeface="Arial" panose="020B0604020202020204" pitchFamily="34" charset="0"/>
              <a:buChar char="•"/>
            </a:pPr>
            <a:r>
              <a:rPr lang="en-GB" dirty="0"/>
              <a:t> Encourage and promote responsible business behaviours and employment practices through </a:t>
            </a:r>
            <a:r>
              <a:rPr lang="en-GB" b="1" dirty="0"/>
              <a:t>the Economic Contract</a:t>
            </a:r>
            <a:r>
              <a:rPr lang="en-GB" dirty="0"/>
              <a:t>.  </a:t>
            </a:r>
          </a:p>
          <a:p>
            <a:pPr marL="169393" indent="-169393">
              <a:buFont typeface="Arial" panose="020B0604020202020204" pitchFamily="34" charset="0"/>
              <a:buChar char="•"/>
            </a:pPr>
            <a:r>
              <a:rPr lang="en-GB" dirty="0"/>
              <a:t>Support business investment that future-proofs the economy through the </a:t>
            </a:r>
            <a:r>
              <a:rPr lang="en-GB" b="1" dirty="0"/>
              <a:t>Calls to Action and Economy Futures Fund</a:t>
            </a:r>
            <a:r>
              <a:rPr lang="en-GB" dirty="0"/>
              <a:t>.  </a:t>
            </a:r>
          </a:p>
          <a:p>
            <a:pPr marL="169393" indent="-169393">
              <a:buFont typeface="Arial" panose="020B0604020202020204" pitchFamily="34" charset="0"/>
              <a:buChar char="•"/>
            </a:pPr>
            <a:r>
              <a:rPr lang="en-GB" b="1" dirty="0"/>
              <a:t>Invest in our people and places</a:t>
            </a:r>
            <a:r>
              <a:rPr lang="en-GB" dirty="0"/>
              <a:t> through the skills people need to enter, remain and progress in work and the infrastructure our communities need to be connected and vibrant.  </a:t>
            </a:r>
          </a:p>
          <a:p>
            <a:pPr marL="169393" indent="-169393">
              <a:buFont typeface="Arial" panose="020B0604020202020204" pitchFamily="34" charset="0"/>
              <a:buChar char="•"/>
            </a:pPr>
            <a:r>
              <a:rPr lang="en-GB" dirty="0"/>
              <a:t>And that we…. Grow inclusively – and it is here that the</a:t>
            </a:r>
            <a:r>
              <a:rPr lang="en-GB" b="1" dirty="0"/>
              <a:t> focus on the Foundation Economy and those businesses that are grounded in local communities has a particular role to play</a:t>
            </a:r>
            <a:r>
              <a:rPr lang="en-GB" dirty="0"/>
              <a:t>. </a:t>
            </a:r>
          </a:p>
          <a:p>
            <a:r>
              <a:rPr lang="en-GB" dirty="0"/>
              <a:t> </a:t>
            </a:r>
          </a:p>
          <a:p>
            <a:r>
              <a:rPr lang="en-GB" dirty="0"/>
              <a:t>The Welsh Government does continue to work closely with and maintain expertise centred on key sectors, however, the sector approach no longer drives our thinking. Indeed, analysis of the economic impact of Brexit has advised that a sector based approach is less than ideal because of how specific individual factors and circumstances impact businesses (Cardiff Business School). </a:t>
            </a:r>
          </a:p>
          <a:p>
            <a:r>
              <a:rPr lang="en-GB" dirty="0"/>
              <a:t> </a:t>
            </a:r>
          </a:p>
          <a:p>
            <a:pPr defTabSz="903427">
              <a:defRPr/>
            </a:pPr>
            <a:r>
              <a:rPr lang="en-GB" dirty="0"/>
              <a:t>Ongoing delivery of the EAP is supporting business confidence.  Moreover, the development of </a:t>
            </a:r>
            <a:r>
              <a:rPr lang="en-GB" b="1" dirty="0"/>
              <a:t>Regional Economic Frameworks is providing the opportunity to factor in Brexit related issues and impacts in real time. </a:t>
            </a:r>
          </a:p>
          <a:p>
            <a:pPr algn="just">
              <a:spcBef>
                <a:spcPts val="0"/>
              </a:spcBef>
            </a:pPr>
            <a:endParaRPr lang="en-GB" dirty="0" smtClean="0"/>
          </a:p>
          <a:p>
            <a:pPr algn="just">
              <a:spcBef>
                <a:spcPts val="0"/>
              </a:spcBef>
            </a:pPr>
            <a:endParaRPr lang="en-GB" baseline="0" dirty="0" smtClean="0"/>
          </a:p>
          <a:p>
            <a:pPr algn="just">
              <a:spcBef>
                <a:spcPts val="0"/>
              </a:spcBef>
            </a:pPr>
            <a:endParaRPr lang="en-GB" baseline="0" dirty="0" smtClean="0"/>
          </a:p>
          <a:p>
            <a:pPr algn="just">
              <a:spcBef>
                <a:spcPts val="0"/>
              </a:spcBef>
            </a:pPr>
            <a:r>
              <a:rPr lang="en-GB" b="1" baseline="0" dirty="0" smtClean="0"/>
              <a:t>Foundation Economy:</a:t>
            </a:r>
          </a:p>
          <a:p>
            <a:pPr algn="just">
              <a:spcBef>
                <a:spcPts val="0"/>
              </a:spcBef>
            </a:pPr>
            <a:endParaRPr lang="en-GB" baseline="0" dirty="0" smtClean="0"/>
          </a:p>
          <a:p>
            <a:pPr lvl="0"/>
            <a:r>
              <a:rPr lang="en-GB" dirty="0"/>
              <a:t>A key part of our approach is focussing upon that part of the economy that provides everyday goods and services – the Foundational Economy.  </a:t>
            </a:r>
            <a:endParaRPr lang="en-GB" sz="800" dirty="0"/>
          </a:p>
          <a:p>
            <a:pPr lvl="0"/>
            <a:r>
              <a:rPr lang="en-GB" dirty="0"/>
              <a:t>We are focussing our efforts on the Foundational economy on three areas of activity:  </a:t>
            </a:r>
            <a:endParaRPr lang="en-GB" sz="800" dirty="0"/>
          </a:p>
          <a:p>
            <a:r>
              <a:rPr lang="en-GB" dirty="0"/>
              <a:t> </a:t>
            </a:r>
            <a:endParaRPr lang="en-GB" sz="800" dirty="0"/>
          </a:p>
          <a:p>
            <a:pPr lvl="1"/>
            <a:r>
              <a:rPr lang="en-GB" dirty="0"/>
              <a:t>The £4million Foundational Economy Challenge Fund that will support a number of new and innovative Foundational Economy projects across Wales.  </a:t>
            </a:r>
            <a:endParaRPr lang="en-GB" sz="800" dirty="0"/>
          </a:p>
          <a:p>
            <a:r>
              <a:rPr lang="en-GB" dirty="0"/>
              <a:t> </a:t>
            </a:r>
            <a:endParaRPr lang="en-GB" sz="800" dirty="0"/>
          </a:p>
          <a:p>
            <a:pPr lvl="1"/>
            <a:r>
              <a:rPr lang="en-GB" dirty="0"/>
              <a:t>The Foundational Economy as a lever for helping to address what is termed the ‘missing middle’ - the number of grounded, indigenous firms, rooted in communities. </a:t>
            </a:r>
            <a:endParaRPr lang="en-GB" sz="800" dirty="0"/>
          </a:p>
          <a:p>
            <a:r>
              <a:rPr lang="en-GB" dirty="0"/>
              <a:t> </a:t>
            </a:r>
            <a:endParaRPr lang="en-GB" sz="800" dirty="0"/>
          </a:p>
          <a:p>
            <a:pPr lvl="1"/>
            <a:r>
              <a:rPr lang="en-GB" dirty="0"/>
              <a:t>Maximising the social value of procurement and learning the lessons of community wealth building models in other parts of the UK and wider world.</a:t>
            </a:r>
            <a:endParaRPr lang="en-GB" sz="800" dirty="0"/>
          </a:p>
          <a:p>
            <a:r>
              <a:rPr lang="en-GB" dirty="0"/>
              <a:t> </a:t>
            </a:r>
            <a:endParaRPr lang="en-GB" sz="900" dirty="0"/>
          </a:p>
          <a:p>
            <a:r>
              <a:rPr lang="en-GB" dirty="0"/>
              <a:t> </a:t>
            </a:r>
            <a:endParaRPr lang="en-GB" sz="900" dirty="0"/>
          </a:p>
          <a:p>
            <a:pPr lvl="0"/>
            <a:r>
              <a:rPr lang="en-GB" dirty="0"/>
              <a:t>The application window for the Foundational Economy Challenge Fund closed on the 12th July. With 208 applications submitted, there is significant demand for the available funding.</a:t>
            </a:r>
            <a:endParaRPr lang="en-GB" sz="900" dirty="0"/>
          </a:p>
          <a:p>
            <a:r>
              <a:rPr lang="en-GB" dirty="0"/>
              <a:t> </a:t>
            </a:r>
            <a:endParaRPr lang="en-GB" sz="900" dirty="0"/>
          </a:p>
          <a:p>
            <a:pPr lvl="0"/>
            <a:r>
              <a:rPr lang="en-GB" dirty="0"/>
              <a:t>In response to the demand and quality of applications, the Minister for Economy and Transport announced that the fund’s budget had almost been trebled to over £4M.</a:t>
            </a:r>
          </a:p>
          <a:p>
            <a:pPr lvl="0"/>
            <a:r>
              <a:rPr lang="en-GB" dirty="0"/>
              <a:t>Successful projects are starting to be announced.</a:t>
            </a:r>
          </a:p>
          <a:p>
            <a:pPr lvl="0"/>
            <a:endParaRPr lang="en-GB" dirty="0"/>
          </a:p>
          <a:p>
            <a:pPr lvl="0"/>
            <a:r>
              <a:rPr lang="en-GB" dirty="0"/>
              <a:t>The fund is aimed at developing Wales’ regional economy, to make sure prosperity is shared more evenly across Wales</a:t>
            </a:r>
            <a:endParaRPr lang="en-GB" sz="900" dirty="0"/>
          </a:p>
          <a:p>
            <a:r>
              <a:rPr lang="en-GB" dirty="0"/>
              <a:t> </a:t>
            </a:r>
            <a:endParaRPr lang="en-GB" sz="900" dirty="0"/>
          </a:p>
          <a:p>
            <a:pPr lvl="0"/>
            <a:r>
              <a:rPr lang="en-GB" dirty="0"/>
              <a:t>This fund will support experimental projects to test how Welsh Government can best help to nurture and grow the foundations of our local economies, and it will test what approach works best, with lessons learnt then being shared across Wales</a:t>
            </a:r>
            <a:endParaRPr lang="en-GB" sz="900" dirty="0"/>
          </a:p>
          <a:p>
            <a:r>
              <a:rPr lang="en-GB" dirty="0"/>
              <a:t> </a:t>
            </a:r>
            <a:endParaRPr lang="en-GB" sz="900" dirty="0"/>
          </a:p>
          <a:p>
            <a:pPr lvl="0"/>
            <a:r>
              <a:rPr lang="en-GB" dirty="0"/>
              <a:t>Applicants will have to sign up to become a community of practice, where shared learning, dissemination and scalability are key requirements</a:t>
            </a:r>
            <a:endParaRPr lang="en-GB" sz="900" dirty="0"/>
          </a:p>
          <a:p>
            <a:r>
              <a:rPr lang="en-GB" dirty="0"/>
              <a:t> </a:t>
            </a:r>
            <a:endParaRPr lang="en-GB" sz="900" dirty="0"/>
          </a:p>
          <a:p>
            <a:pPr algn="just">
              <a:spcBef>
                <a:spcPts val="0"/>
              </a:spcBef>
            </a:pPr>
            <a:r>
              <a:rPr lang="en-GB" baseline="0" dirty="0" smtClean="0"/>
              <a:t> ECONOMIC CONTRACT: </a:t>
            </a:r>
          </a:p>
          <a:p>
            <a:pPr algn="just">
              <a:spcBef>
                <a:spcPts val="0"/>
              </a:spcBef>
            </a:pPr>
            <a:r>
              <a:rPr lang="en-GB" baseline="0" dirty="0" smtClean="0"/>
              <a:t>Growth potential; Fair work; Promotion of health, skills and learning; progressing in reducing carbon footprint.</a:t>
            </a:r>
          </a:p>
          <a:p>
            <a:pPr algn="just">
              <a:spcBef>
                <a:spcPts val="0"/>
              </a:spcBef>
            </a:pPr>
            <a:endParaRPr lang="en-GB" baseline="0" dirty="0" smtClean="0"/>
          </a:p>
          <a:p>
            <a:pPr algn="just">
              <a:spcBef>
                <a:spcPts val="0"/>
              </a:spcBef>
            </a:pPr>
            <a:r>
              <a:rPr lang="en-GB" baseline="0" dirty="0" smtClean="0"/>
              <a:t>CALLS TO ACTION:</a:t>
            </a:r>
          </a:p>
          <a:p>
            <a:pPr algn="just">
              <a:spcBef>
                <a:spcPts val="0"/>
              </a:spcBef>
            </a:pPr>
            <a:r>
              <a:rPr lang="en-GB" baseline="0" dirty="0" smtClean="0"/>
              <a:t>Decarbonisation; innovation, entrepreneurship and headquarters; exports and trade; high quality employment, skills development and fair work; R&amp;D, automation and digitisation.</a:t>
            </a:r>
          </a:p>
          <a:p>
            <a:pPr algn="just">
              <a:spcBef>
                <a:spcPts val="0"/>
              </a:spcBef>
            </a:pPr>
            <a:endParaRPr lang="en-GB" baseline="0" dirty="0" smtClean="0"/>
          </a:p>
          <a:p>
            <a:pPr algn="just">
              <a:spcBef>
                <a:spcPts val="0"/>
              </a:spcBef>
            </a:pPr>
            <a:endParaRPr lang="en-GB" baseline="0" dirty="0" smtClean="0"/>
          </a:p>
          <a:p>
            <a:pPr algn="just">
              <a:spcBef>
                <a:spcPts val="0"/>
              </a:spcBef>
            </a:pPr>
            <a:endParaRPr lang="en-GB" baseline="0" dirty="0" smtClean="0"/>
          </a:p>
          <a:p>
            <a:pPr algn="just">
              <a:spcBef>
                <a:spcPts val="0"/>
              </a:spcBef>
            </a:pPr>
            <a:endParaRPr lang="en-GB" dirty="0" smtClean="0"/>
          </a:p>
        </p:txBody>
      </p:sp>
      <p:sp>
        <p:nvSpPr>
          <p:cNvPr id="12" name="TextBox 11"/>
          <p:cNvSpPr txBox="1"/>
          <p:nvPr/>
        </p:nvSpPr>
        <p:spPr>
          <a:xfrm>
            <a:off x="370576" y="6286993"/>
            <a:ext cx="5930662" cy="1886370"/>
          </a:xfrm>
          <a:prstGeom prst="rect">
            <a:avLst/>
          </a:prstGeom>
          <a:noFill/>
        </p:spPr>
        <p:txBody>
          <a:bodyPr wrap="square" lIns="0" tIns="0" rIns="0" bIns="0" numCol="2" spcCol="213408" rtlCol="0">
            <a:noAutofit/>
          </a:bodyPr>
          <a:lstStyle/>
          <a:p>
            <a:pPr marL="169393" indent="-169393">
              <a:spcAft>
                <a:spcPts val="1778"/>
              </a:spcAft>
              <a:buClr>
                <a:srgbClr val="E30613"/>
              </a:buClr>
              <a:buSzPct val="100000"/>
              <a:buBlip>
                <a:blip r:embed="rId5"/>
              </a:buBlip>
            </a:pPr>
            <a:r>
              <a:rPr lang="en-GB" sz="1200" dirty="0"/>
              <a:t>£100m Life Sciences Fund &amp; Innovation Hub.</a:t>
            </a:r>
          </a:p>
          <a:p>
            <a:pPr marL="169393" indent="-169393">
              <a:spcAft>
                <a:spcPts val="1778"/>
              </a:spcAft>
              <a:buClr>
                <a:srgbClr val="E30613"/>
              </a:buClr>
              <a:buSzPct val="100000"/>
              <a:buBlip>
                <a:blip r:embed="rId5"/>
              </a:buBlip>
            </a:pPr>
            <a:r>
              <a:rPr lang="en-GB" sz="1200" dirty="0"/>
              <a:t>£74m Public Sector Broadband Aggregation Network.</a:t>
            </a:r>
          </a:p>
          <a:p>
            <a:pPr marL="169393" indent="-169393">
              <a:spcAft>
                <a:spcPts val="1778"/>
              </a:spcAft>
              <a:buClr>
                <a:srgbClr val="E30613"/>
              </a:buClr>
              <a:buSzPct val="100000"/>
              <a:buBlip>
                <a:blip r:embed="rId5"/>
              </a:buBlip>
            </a:pPr>
            <a:r>
              <a:rPr lang="en-GB" sz="1200" dirty="0"/>
              <a:t>£50m Ser Cymru (Star Wales) Programme.</a:t>
            </a:r>
          </a:p>
          <a:p>
            <a:pPr marL="169393" indent="-169393">
              <a:spcAft>
                <a:spcPts val="1778"/>
              </a:spcAft>
              <a:buClr>
                <a:srgbClr val="E30613"/>
              </a:buClr>
              <a:buSzPct val="100000"/>
              <a:buBlip>
                <a:blip r:embed="rId5"/>
              </a:buBlip>
            </a:pPr>
            <a:r>
              <a:rPr lang="en-GB" sz="1200" dirty="0"/>
              <a:t>£40m High Performance Computing Wales.</a:t>
            </a:r>
          </a:p>
          <a:p>
            <a:pPr marL="169393" indent="-169393">
              <a:spcAft>
                <a:spcPts val="1778"/>
              </a:spcAft>
              <a:buClr>
                <a:srgbClr val="E30613"/>
              </a:buClr>
              <a:buSzPct val="100000"/>
              <a:buBlip>
                <a:blip r:embed="rId5"/>
              </a:buBlip>
            </a:pPr>
            <a:r>
              <a:rPr lang="en-GB" sz="1200" dirty="0"/>
              <a:t>£9m Foundation Wales.</a:t>
            </a:r>
          </a:p>
          <a:p>
            <a:pPr marL="169393" indent="-169393">
              <a:spcAft>
                <a:spcPts val="1778"/>
              </a:spcAft>
              <a:buClr>
                <a:srgbClr val="E30613"/>
              </a:buClr>
              <a:buSzPct val="100000"/>
              <a:buBlip>
                <a:blip r:embed="rId5"/>
              </a:buBlip>
            </a:pPr>
            <a:r>
              <a:rPr lang="en-GB" sz="1200" dirty="0"/>
              <a:t>£5m Alacrity Programme.</a:t>
            </a:r>
          </a:p>
        </p:txBody>
      </p:sp>
      <p:grpSp>
        <p:nvGrpSpPr>
          <p:cNvPr id="17" name="Group 16"/>
          <p:cNvGrpSpPr/>
          <p:nvPr/>
        </p:nvGrpSpPr>
        <p:grpSpPr>
          <a:xfrm>
            <a:off x="383271" y="402696"/>
            <a:ext cx="5934653" cy="370000"/>
            <a:chOff x="394126" y="370945"/>
            <a:chExt cx="6102761" cy="340829"/>
          </a:xfrm>
        </p:grpSpPr>
        <p:cxnSp>
          <p:nvCxnSpPr>
            <p:cNvPr id="18" name="Straight Connector 17"/>
            <p:cNvCxnSpPr/>
            <p:nvPr/>
          </p:nvCxnSpPr>
          <p:spPr>
            <a:xfrm>
              <a:off x="394126" y="711774"/>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6001" y="493872"/>
              <a:ext cx="5215104" cy="156783"/>
            </a:xfrm>
            <a:prstGeom prst="rect">
              <a:avLst/>
            </a:prstGeom>
            <a:noFill/>
          </p:spPr>
          <p:txBody>
            <a:bodyPr wrap="square" lIns="0" tIns="0" rtlCol="0">
              <a:spAutoFit/>
            </a:bodyPr>
            <a:lstStyle/>
            <a:p>
              <a:pPr>
                <a:spcBef>
                  <a:spcPts val="0"/>
                </a:spcBef>
              </a:pPr>
              <a:r>
                <a:rPr lang="en-GB" sz="800" cap="all" dirty="0">
                  <a:solidFill>
                    <a:srgbClr val="1D1D1B"/>
                  </a:solidFill>
                  <a:latin typeface="Times New Roman" panose="02020603050405020304" pitchFamily="18" charset="0"/>
                  <a:cs typeface="Times New Roman" panose="02020603050405020304" pitchFamily="18" charset="0"/>
                </a:rPr>
                <a:t>This Is </a:t>
              </a:r>
              <a:r>
                <a:rPr lang="en-GB" sz="800" cap="all" dirty="0" smtClean="0">
                  <a:solidFill>
                    <a:srgbClr val="1D1D1B"/>
                  </a:solidFill>
                  <a:latin typeface="Times New Roman" panose="02020603050405020304" pitchFamily="18" charset="0"/>
                  <a:cs typeface="Times New Roman" panose="02020603050405020304" pitchFamily="18" charset="0"/>
                </a:rPr>
                <a:t>trade and investment</a:t>
              </a:r>
              <a:endParaRPr lang="en-GB" sz="800" cap="all" dirty="0">
                <a:solidFill>
                  <a:srgbClr val="1D1D1B"/>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95429" y="370945"/>
              <a:ext cx="610145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698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393700"/>
            <a:ext cx="6615112" cy="3722688"/>
          </a:xfrm>
        </p:spPr>
      </p:sp>
      <p:sp>
        <p:nvSpPr>
          <p:cNvPr id="3" name="Notes Placeholder 2"/>
          <p:cNvSpPr>
            <a:spLocks noGrp="1"/>
          </p:cNvSpPr>
          <p:nvPr>
            <p:ph type="body" idx="1"/>
          </p:nvPr>
        </p:nvSpPr>
        <p:spPr/>
        <p:txBody>
          <a:bodyPr/>
          <a:lstStyle/>
          <a:p>
            <a:pPr lvl="0"/>
            <a:r>
              <a:rPr lang="en-GB" dirty="0"/>
              <a:t>So what is the WG position on Brexit as of today? The view of the Welsh Government was published in September in a document called ‘A Brighter Future for Wales’. This statement helps you understand the journey that Welsh Ministers have been on and why they are adopting a position which supports remain and reform.</a:t>
            </a:r>
          </a:p>
          <a:p>
            <a:pPr lvl="0"/>
            <a:endParaRPr lang="en-GB" dirty="0"/>
          </a:p>
          <a:p>
            <a:pPr lvl="0"/>
            <a:r>
              <a:rPr lang="en-GB" dirty="0"/>
              <a:t>As a Government, Welsh Ministers believe that they have made every effort to build consensus around a form of Brexit which respected the results of the 2016 referendum but limited the damage to our economy.  Their policy proposals advocated a form of Brexit which maintained the closest economic links between the UK and the EU compatible with no longer being a member state.</a:t>
            </a:r>
            <a:endParaRPr lang="en-GB" dirty="0" smtClean="0">
              <a:effectLst/>
            </a:endParaRPr>
          </a:p>
          <a:p>
            <a:r>
              <a:rPr lang="en-GB" dirty="0"/>
              <a:t> </a:t>
            </a:r>
            <a:endParaRPr lang="en-GB" dirty="0" smtClean="0">
              <a:effectLst/>
            </a:endParaRPr>
          </a:p>
          <a:p>
            <a:pPr lvl="0"/>
            <a:r>
              <a:rPr lang="en-GB" b="1" dirty="0"/>
              <a:t>A Brighter Future for Wales </a:t>
            </a:r>
            <a:r>
              <a:rPr lang="en-GB" dirty="0"/>
              <a:t>explains why the Welsh Government is convinced that remaining in the EU is the best option for Wales – for jobs, household incomes and future growth.</a:t>
            </a:r>
            <a:endParaRPr lang="en-GB" dirty="0" smtClean="0">
              <a:effectLst/>
            </a:endParaRPr>
          </a:p>
          <a:p>
            <a:r>
              <a:rPr lang="en-GB" dirty="0"/>
              <a:t> </a:t>
            </a:r>
            <a:endParaRPr lang="en-GB" dirty="0" smtClean="0">
              <a:effectLst/>
            </a:endParaRPr>
          </a:p>
          <a:p>
            <a:r>
              <a:rPr lang="en-GB" dirty="0"/>
              <a:t>A Brighter Future for Wales addresses six key issues: </a:t>
            </a:r>
          </a:p>
          <a:p>
            <a:endParaRPr lang="en-GB" dirty="0"/>
          </a:p>
          <a:p>
            <a:r>
              <a:rPr lang="en-GB" dirty="0"/>
              <a:t>ECONOMY</a:t>
            </a:r>
          </a:p>
          <a:p>
            <a:r>
              <a:rPr lang="en-GB" dirty="0"/>
              <a:t>MIGRATION POLICY</a:t>
            </a:r>
          </a:p>
          <a:p>
            <a:r>
              <a:rPr lang="en-GB" dirty="0"/>
              <a:t>FUNDING AND INVESTMENT</a:t>
            </a:r>
          </a:p>
          <a:p>
            <a:r>
              <a:rPr lang="en-GB" dirty="0"/>
              <a:t>SOCIAL AND ENVIRONMENTAL PROTECTIONS AND VALUES</a:t>
            </a:r>
          </a:p>
          <a:p>
            <a:r>
              <a:rPr lang="en-GB" dirty="0"/>
              <a:t>CONSITUTIONAL AFFAIRS AND DEVOLUTION</a:t>
            </a:r>
          </a:p>
          <a:p>
            <a:r>
              <a:rPr lang="en-GB" dirty="0"/>
              <a:t>TRANSITION</a:t>
            </a:r>
          </a:p>
          <a:p>
            <a:endParaRPr lang="en-GB" dirty="0"/>
          </a:p>
          <a:p>
            <a:endParaRPr lang="en-GB" dirty="0"/>
          </a:p>
          <a:p>
            <a:r>
              <a:rPr lang="en-GB" dirty="0"/>
              <a:t>[note: Focus on highlighted sections as needed]</a:t>
            </a:r>
          </a:p>
          <a:p>
            <a:endParaRPr lang="en-GB" dirty="0"/>
          </a:p>
          <a:p>
            <a:r>
              <a:rPr lang="en-GB" b="1" dirty="0"/>
              <a:t>Economy</a:t>
            </a:r>
            <a:endParaRPr lang="en-GB" dirty="0"/>
          </a:p>
          <a:p>
            <a:pPr lvl="0"/>
            <a:r>
              <a:rPr lang="en-GB" b="1" dirty="0"/>
              <a:t>There is compelling evidence that any Brexit which involves severing our ties with the Single Market and Customs Union would do significant economic damage across the whole economy, but in particular to our manufacturing sector and </a:t>
            </a:r>
            <a:r>
              <a:rPr lang="en-GB" b="1" dirty="0" err="1"/>
              <a:t>agri</a:t>
            </a:r>
            <a:r>
              <a:rPr lang="en-GB" b="1" dirty="0"/>
              <a:t>-food, where jobs and investment would be likely to be severely hit. </a:t>
            </a:r>
          </a:p>
          <a:p>
            <a:r>
              <a:rPr lang="en-GB" dirty="0"/>
              <a:t> </a:t>
            </a:r>
          </a:p>
          <a:p>
            <a:pPr lvl="0"/>
            <a:r>
              <a:rPr lang="en-GB" dirty="0"/>
              <a:t>As well as short-term disruption, the UK Government’s own estimates suggest that, with a no deal Brexit, the economy would be around 9% smaller in 15 years’ time than it otherwise would have been, and living standards will suffer as prices at home and the cost of travel abroad increase as a result of devaluation and tariffs. This is on top of the damage which has already been done, with the Bank of England estimating that every person in Wales is already £1,000 worse off than they would have been as a result of Brexit uncertainty.  </a:t>
            </a:r>
          </a:p>
          <a:p>
            <a:r>
              <a:rPr lang="en-GB" dirty="0"/>
              <a:t> </a:t>
            </a:r>
          </a:p>
          <a:p>
            <a:pPr lvl="0"/>
            <a:r>
              <a:rPr lang="en-GB" dirty="0"/>
              <a:t>If we remain in the EU, uncertainty would be lifted and we would continue to be fully engaged with setting the standards and regulations which shape our economy. </a:t>
            </a:r>
          </a:p>
          <a:p>
            <a:r>
              <a:rPr lang="en-GB" dirty="0"/>
              <a:t> </a:t>
            </a:r>
          </a:p>
          <a:p>
            <a:pPr lvl="0"/>
            <a:r>
              <a:rPr lang="en-GB" dirty="0"/>
              <a:t>We would also work with other like-minded governments and political actors to bring about progressive reform including setting much more ambitious targets for reducing and eliminating net carbon emissions and supporting the circular economy; stronger protection for labour market rights; introducing effective taxation on multi-national corporations; reforming the Common Agricultural Policy (CAP) and championing rules-based international trade. </a:t>
            </a:r>
          </a:p>
          <a:p>
            <a:pPr lvl="0"/>
            <a:endParaRPr lang="en-GB" dirty="0"/>
          </a:p>
          <a:p>
            <a:r>
              <a:rPr lang="en-GB" b="1" dirty="0"/>
              <a:t>Migration policy</a:t>
            </a:r>
            <a:endParaRPr lang="en-GB" dirty="0"/>
          </a:p>
          <a:p>
            <a:pPr lvl="0"/>
            <a:r>
              <a:rPr lang="en-GB" b="1" dirty="0"/>
              <a:t>The UK Government’s approach threatens to undermine the access of employers in the public and private sector to key skills, increase the vulnerability of workers admitted on short-term visas to exploitation and undermine the security of European Economic Area (EEA) citizens who are already settled here and who make a significant contribution to our economy</a:t>
            </a:r>
            <a:r>
              <a:rPr lang="en-GB" dirty="0"/>
              <a:t>. </a:t>
            </a:r>
          </a:p>
          <a:p>
            <a:r>
              <a:rPr lang="en-GB" dirty="0"/>
              <a:t> </a:t>
            </a:r>
          </a:p>
          <a:p>
            <a:pPr lvl="0"/>
            <a:r>
              <a:rPr lang="en-GB" dirty="0"/>
              <a:t>Should we remain in the EU, it would be possible to implement many of the changes we advocated in our policy document ‘Fair Movement’, to address the concerns which figured large in the 2016 referendum. </a:t>
            </a:r>
          </a:p>
          <a:p>
            <a:r>
              <a:rPr lang="en-GB" dirty="0"/>
              <a:t> </a:t>
            </a:r>
          </a:p>
          <a:p>
            <a:pPr lvl="0"/>
            <a:r>
              <a:rPr lang="en-GB" dirty="0"/>
              <a:t>These changes include a much more radical approach to enforcing measures against the exploitation of workers, particularly the low paid, and enforcing EU regulations which permit member-states to remove EU migrants who cannot support themselves and have failed to find work.</a:t>
            </a:r>
          </a:p>
          <a:p>
            <a:pPr lvl="0"/>
            <a:endParaRPr lang="en-GB" dirty="0"/>
          </a:p>
          <a:p>
            <a:r>
              <a:rPr lang="en-GB" b="1" dirty="0"/>
              <a:t>Funding and Investment</a:t>
            </a:r>
            <a:endParaRPr lang="en-GB" dirty="0"/>
          </a:p>
          <a:p>
            <a:pPr lvl="0"/>
            <a:r>
              <a:rPr lang="en-GB" b="1" dirty="0"/>
              <a:t>The UK Government has failed to provide any reassurance that, in a no deal Brexit, Wales would be ‘not a penny’ worse off, as the 2016 Leave campaign claimed.</a:t>
            </a:r>
            <a:r>
              <a:rPr lang="en-GB" dirty="0"/>
              <a:t> </a:t>
            </a:r>
            <a:r>
              <a:rPr lang="en-GB" b="1" dirty="0"/>
              <a:t>There is no guarantee of full replacement funding for the European Structural and Investment Funds (ESIF) which, over 20 years, have played such a significant part in improving Wales’ skills base and employment rate and strengthening our research base</a:t>
            </a:r>
            <a:r>
              <a:rPr lang="en-GB" dirty="0"/>
              <a:t>. </a:t>
            </a:r>
          </a:p>
          <a:p>
            <a:r>
              <a:rPr lang="en-GB" dirty="0"/>
              <a:t> </a:t>
            </a:r>
          </a:p>
          <a:p>
            <a:pPr lvl="0"/>
            <a:r>
              <a:rPr lang="en-GB" dirty="0"/>
              <a:t>In terms of the CAP, there is no guarantee that, beyond 2022, the UK Government will continue to support agriculture to the same extent or continue to provide Wales with the same proportion of overall UK agriculture spend. We would be cut off from EU funding schemes such as Horizon Europe and Erasmus + which play a key role in supporting our research and education system, and from the European Investment Bank, which has played and is playing a key role in supporting infrastructure investment in Wales.</a:t>
            </a:r>
          </a:p>
          <a:p>
            <a:r>
              <a:rPr lang="en-GB" dirty="0"/>
              <a:t> </a:t>
            </a:r>
          </a:p>
          <a:p>
            <a:pPr lvl="0"/>
            <a:r>
              <a:rPr lang="en-GB" dirty="0"/>
              <a:t>Within the EU, Wales would continue to be a net beneficiary of EU funding, benefiting from the highest level of support under the ESIF. We would be able to continue to build on the learning from 20 years of successfully using the funds, and press for further reform to the over-bureaucratic management systems.</a:t>
            </a:r>
          </a:p>
          <a:p>
            <a:pPr lvl="0"/>
            <a:endParaRPr lang="en-GB" dirty="0"/>
          </a:p>
          <a:p>
            <a:r>
              <a:rPr lang="en-GB" b="1" dirty="0"/>
              <a:t>Social and environmental protections and values</a:t>
            </a:r>
          </a:p>
          <a:p>
            <a:endParaRPr lang="en-GB" dirty="0"/>
          </a:p>
          <a:p>
            <a:pPr lvl="0"/>
            <a:r>
              <a:rPr lang="en-GB" b="1" dirty="0"/>
              <a:t>It is increasingly clear that the current UK Government could walk away from the commitments made by Theresa May to maintain alignment with existing EU social and environmental protections and values and use a no deal Brexit as a justification for a ‘slash and burn’ approach to these protections. </a:t>
            </a:r>
          </a:p>
          <a:p>
            <a:r>
              <a:rPr lang="en-GB" dirty="0"/>
              <a:t> </a:t>
            </a:r>
          </a:p>
          <a:p>
            <a:pPr lvl="0"/>
            <a:r>
              <a:rPr lang="en-GB" dirty="0"/>
              <a:t>If the UK Government pressed forwards with a radical deregulatory agenda in England, the devolved nations would come under huge pressure to follow a similar course. As well as the threat of the erosion of rights at work and our environmental standards, we would notice less dramatic but more immediate changes such as it becoming more difficult and much more complicated to travel within the EU, particularly with pets or by car.</a:t>
            </a:r>
          </a:p>
          <a:p>
            <a:r>
              <a:rPr lang="en-GB" dirty="0"/>
              <a:t> </a:t>
            </a:r>
          </a:p>
          <a:p>
            <a:pPr lvl="0"/>
            <a:r>
              <a:rPr lang="en-GB" dirty="0"/>
              <a:t>By contrast, within the EU, we would retain our existing environmental and social protections and be able to exert a strong influence in favour of a much more ambitious approach towards addressing the climate change emergency and fight for existing and enhanced commitments to equalities policies and practices throughout Europe.</a:t>
            </a:r>
          </a:p>
          <a:p>
            <a:r>
              <a:rPr lang="en-GB" dirty="0"/>
              <a:t> </a:t>
            </a:r>
          </a:p>
          <a:p>
            <a:r>
              <a:rPr lang="en-GB" b="1" dirty="0"/>
              <a:t>Constitutional affairs and devolution</a:t>
            </a:r>
          </a:p>
          <a:p>
            <a:endParaRPr lang="en-GB" dirty="0"/>
          </a:p>
          <a:p>
            <a:pPr lvl="0"/>
            <a:r>
              <a:rPr lang="en-GB" b="1" dirty="0"/>
              <a:t>The experience of the last three years has only served to highlight the inadequacy of our constitutional arrangements to cope with the pressures Brexit will bring while simultaneously apparently limiting the capacity of the UK Government to satisfactorily turn its mind to these issues. It has also demonstrated the fundamental weaknesses of the UK’s constitution and added fuel to the fire of popular disenchantment with our political system.</a:t>
            </a:r>
          </a:p>
          <a:p>
            <a:r>
              <a:rPr lang="en-GB" dirty="0"/>
              <a:t> </a:t>
            </a:r>
          </a:p>
          <a:p>
            <a:pPr lvl="0"/>
            <a:r>
              <a:rPr lang="en-GB" dirty="0"/>
              <a:t>A no deal Brexit poses a fundamental threat to the future of the UK, with significant pressures for a further Scottish independence referendum and a border poll in Northern Ireland.  </a:t>
            </a:r>
          </a:p>
          <a:p>
            <a:r>
              <a:rPr lang="en-GB" dirty="0"/>
              <a:t> </a:t>
            </a:r>
          </a:p>
          <a:p>
            <a:pPr lvl="0"/>
            <a:r>
              <a:rPr lang="en-GB" b="1" dirty="0"/>
              <a:t>Were we to remain within the EU, then the problems with our system of devolution would become less acute, but they would not go away. We will therefore continue to call for a constitutional convention to address these issues. Brexit has also highlighted the need for the devolved institutions be more fully engaged in the discussion of trade policy.</a:t>
            </a:r>
            <a:r>
              <a:rPr lang="en-GB" dirty="0"/>
              <a:t> </a:t>
            </a:r>
          </a:p>
          <a:p>
            <a:r>
              <a:rPr lang="en-GB" dirty="0"/>
              <a:t> </a:t>
            </a:r>
          </a:p>
          <a:p>
            <a:pPr lvl="0"/>
            <a:r>
              <a:rPr lang="en-GB" dirty="0"/>
              <a:t>Within the EU, we would need to develop more robust mechanisms for the devolved governments to agree the position of the UK Government in respect of ongoing trade negotiations being undertaken by the European Commission, in line with the arrangements which have always operated in respect of agriculture, fisheries and regional development. </a:t>
            </a:r>
          </a:p>
          <a:p>
            <a:endParaRPr lang="en-GB" b="1" dirty="0"/>
          </a:p>
          <a:p>
            <a:r>
              <a:rPr lang="en-GB" b="1" dirty="0"/>
              <a:t>Transition </a:t>
            </a:r>
            <a:endParaRPr lang="en-GB" dirty="0"/>
          </a:p>
          <a:p>
            <a:pPr lvl="0"/>
            <a:r>
              <a:rPr lang="en-GB" dirty="0"/>
              <a:t>There would simply be no transition period in a no deal Brexit, with little prospect of the EU agreeing to any ‘mini-deals’ or to open future negotiations without resolving the issues of citizens’ rights, our financial liabilities and the Northern Ireland border.</a:t>
            </a:r>
          </a:p>
          <a:p>
            <a:r>
              <a:rPr lang="en-GB" dirty="0"/>
              <a:t> </a:t>
            </a:r>
          </a:p>
          <a:p>
            <a:pPr lvl="0"/>
            <a:r>
              <a:rPr lang="en-GB" b="1" dirty="0"/>
              <a:t>If we remain within the EU there would be no need for a transition period, with the UK benefitting from the certainty and stability of continued EU investment, regulatory alignment and access to the Single Market and Customs Union. </a:t>
            </a:r>
            <a:r>
              <a:rPr lang="en-GB" dirty="0"/>
              <a:t>We would need to invest seriously in the effort of rebuilding our credibility. In this the Welsh Government could play a significant part, since Wales continues to have a good reputation with the EU institutions as a nation which respects the rules and implements EU funding regimes efficiently and effectively. </a:t>
            </a:r>
          </a:p>
          <a:p>
            <a:r>
              <a:rPr lang="en-GB" dirty="0"/>
              <a:t> </a:t>
            </a:r>
          </a:p>
          <a:p>
            <a:r>
              <a:rPr lang="en-GB" b="1" dirty="0"/>
              <a:t>Further reasons to remain in the EU</a:t>
            </a:r>
            <a:endParaRPr lang="en-GB" dirty="0" smtClean="0">
              <a:effectLst/>
            </a:endParaRPr>
          </a:p>
          <a:p>
            <a:r>
              <a:rPr lang="en-GB" b="1" dirty="0"/>
              <a:t> </a:t>
            </a:r>
            <a:endParaRPr lang="en-GB" dirty="0" smtClean="0">
              <a:effectLst/>
            </a:endParaRPr>
          </a:p>
          <a:p>
            <a:r>
              <a:rPr lang="en-GB" dirty="0"/>
              <a:t>A Brighter Future for Wales focusses largely on economic and social issues because those are ones where Brexit – and particularly a damaging no deal Brexit - would impact most directly on our responsibilities as a devolved Government.</a:t>
            </a:r>
          </a:p>
          <a:p>
            <a:endParaRPr lang="en-GB" dirty="0"/>
          </a:p>
          <a:p>
            <a:r>
              <a:rPr lang="en-GB" dirty="0"/>
              <a:t>But there are many other reasons why, the Welsh Government, believe that continued EU membership is the right choice for Wales in any future referendums:</a:t>
            </a:r>
          </a:p>
          <a:p>
            <a:endParaRPr lang="en-GB" dirty="0"/>
          </a:p>
          <a:p>
            <a:pPr lvl="0"/>
            <a:r>
              <a:rPr lang="en-GB" b="1" dirty="0"/>
              <a:t>Peace</a:t>
            </a:r>
            <a:r>
              <a:rPr lang="en-GB" dirty="0"/>
              <a:t> - The EU has played a vital role in maintaining peace on the continent of Europe – the reason why leaders from Winston Churchill on have supported a united Europe. </a:t>
            </a:r>
            <a:endParaRPr lang="en-GB" dirty="0" smtClean="0">
              <a:effectLst/>
            </a:endParaRPr>
          </a:p>
          <a:p>
            <a:r>
              <a:rPr lang="en-GB" dirty="0"/>
              <a:t> </a:t>
            </a:r>
            <a:endParaRPr lang="en-GB" dirty="0" smtClean="0">
              <a:effectLst/>
            </a:endParaRPr>
          </a:p>
          <a:p>
            <a:pPr lvl="0"/>
            <a:r>
              <a:rPr lang="en-GB" b="1" dirty="0"/>
              <a:t>Peace in Northern</a:t>
            </a:r>
            <a:r>
              <a:rPr lang="en-GB" dirty="0"/>
              <a:t> </a:t>
            </a:r>
            <a:r>
              <a:rPr lang="en-GB" b="1" dirty="0"/>
              <a:t>Ireland </a:t>
            </a:r>
            <a:r>
              <a:rPr lang="en-GB" dirty="0"/>
              <a:t>-The EU, and the fact that the UK and the Republic of Ireland are both member-states, has provided stability in Northern Ireland, after decades of violence, which spilled onto the streets of Great Britain.</a:t>
            </a:r>
            <a:endParaRPr lang="en-GB" dirty="0" smtClean="0">
              <a:effectLst/>
            </a:endParaRPr>
          </a:p>
          <a:p>
            <a:r>
              <a:rPr lang="en-GB" dirty="0"/>
              <a:t> </a:t>
            </a:r>
            <a:endParaRPr lang="en-GB" dirty="0" smtClean="0">
              <a:effectLst/>
            </a:endParaRPr>
          </a:p>
          <a:p>
            <a:pPr lvl="0"/>
            <a:r>
              <a:rPr lang="en-GB" b="1" dirty="0"/>
              <a:t>Interconnected world</a:t>
            </a:r>
            <a:r>
              <a:rPr lang="en-GB" dirty="0"/>
              <a:t> - In a world where we are increasingly inter-dependent, it makes little sense to withdraw from an EU which, if it chooses, has the potential to shape the global agenda on addressing the Climate Emergency and which is the largest multi-lateral aid donor. </a:t>
            </a:r>
            <a:endParaRPr lang="en-GB" dirty="0" smtClean="0">
              <a:effectLst/>
            </a:endParaRPr>
          </a:p>
          <a:p>
            <a:r>
              <a:rPr lang="en-GB" dirty="0"/>
              <a:t> </a:t>
            </a:r>
            <a:endParaRPr lang="en-GB" dirty="0" smtClean="0">
              <a:effectLst/>
            </a:endParaRPr>
          </a:p>
          <a:p>
            <a:pPr lvl="0"/>
            <a:r>
              <a:rPr lang="en-GB" b="1" dirty="0"/>
              <a:t>Values</a:t>
            </a:r>
            <a:r>
              <a:rPr lang="en-GB" dirty="0"/>
              <a:t> - We in Wales have benefited disproportionately from the deeply embedded solidarity between nations which is at the root of the European ideal, with a focus on using common resources to support the economically most vulnerable regions and people across the whole EU. Our young people, in particular, hugely value the opportunity to travel, work, study, live and enjoy what</a:t>
            </a:r>
            <a:endParaRPr lang="en-GB" dirty="0" smtClean="0">
              <a:effectLst/>
            </a:endParaRPr>
          </a:p>
          <a:p>
            <a:r>
              <a:rPr lang="en-GB" dirty="0"/>
              <a:t> </a:t>
            </a:r>
            <a:endParaRPr lang="en-GB" dirty="0" smtClean="0">
              <a:effectLst/>
            </a:endParaRPr>
          </a:p>
          <a:p>
            <a:pPr lvl="0"/>
            <a:r>
              <a:rPr lang="en-GB" b="1" dirty="0"/>
              <a:t>Security</a:t>
            </a:r>
            <a:r>
              <a:rPr lang="en-GB" dirty="0"/>
              <a:t> - Working with other EU partners has made us safer: there is a threat to our internal security from an abrupt break in our cooperation with our EU partners, for example cutting off our access to vital databases, losing access to the European Arrest Warrant, making it more difficult to extradite suspects from other EU countries, and intelligence co-operation. Former Security Minister, now Defence Secretary of State Ben Wallace warned in November 2018 that:</a:t>
            </a:r>
            <a:endParaRPr lang="en-GB" dirty="0" smtClean="0">
              <a:effectLst/>
            </a:endParaRPr>
          </a:p>
          <a:p>
            <a:r>
              <a:rPr lang="en-GB" dirty="0"/>
              <a:t> </a:t>
            </a:r>
            <a:endParaRPr lang="en-GB" dirty="0" smtClean="0">
              <a:effectLst/>
            </a:endParaRPr>
          </a:p>
          <a:p>
            <a:r>
              <a:rPr lang="en-GB" i="1" dirty="0"/>
              <a:t>"We and Europe know, from bitter experience, that often when there is a mistake or when something has been missed that we find, time and time again, that it has been due to a failure of co-operation. A no-deal situation would have a real impact on our ability to work with our European partners to protect the public."</a:t>
            </a:r>
            <a:endParaRPr lang="en-GB" dirty="0" smtClean="0">
              <a:effectLst/>
            </a:endParaRPr>
          </a:p>
          <a:p>
            <a:r>
              <a:rPr lang="en-GB" dirty="0"/>
              <a:t> </a:t>
            </a:r>
            <a:endParaRPr lang="en-GB" dirty="0" smtClean="0">
              <a:effectLst/>
            </a:endParaRPr>
          </a:p>
          <a:p>
            <a:r>
              <a:rPr lang="en-GB" b="1" dirty="0"/>
              <a:t>Judicial cooperation</a:t>
            </a:r>
            <a:r>
              <a:rPr lang="en-GB" dirty="0"/>
              <a:t> - The fact that a no deal Brexit would lead to the loss of civil judicial cooperation with implications for businesses’ capacity to get redress and for cross- border family breakdown cases to be resolved swiftly.</a:t>
            </a:r>
          </a:p>
          <a:p>
            <a:pPr lvl="0"/>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547B1EA6-0A2D-4535-9659-CC48387138F0}" type="slidenum">
              <a:rPr lang="en-GB" smtClean="0"/>
              <a:pPr>
                <a:defRPr/>
              </a:pPr>
              <a:t>9</a:t>
            </a:fld>
            <a:endParaRPr lang="en-GB" dirty="0"/>
          </a:p>
        </p:txBody>
      </p:sp>
    </p:spTree>
    <p:extLst>
      <p:ext uri="{BB962C8B-B14F-4D97-AF65-F5344CB8AC3E}">
        <p14:creationId xmlns:p14="http://schemas.microsoft.com/office/powerpoint/2010/main" val="2853281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Full width - White">
    <p:spTree>
      <p:nvGrpSpPr>
        <p:cNvPr id="1" name=""/>
        <p:cNvGrpSpPr/>
        <p:nvPr/>
      </p:nvGrpSpPr>
      <p:grpSpPr>
        <a:xfrm>
          <a:off x="0" y="0"/>
          <a:ext cx="0" cy="0"/>
          <a:chOff x="0" y="0"/>
          <a:chExt cx="0" cy="0"/>
        </a:xfrm>
      </p:grpSpPr>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lvl1pPr>
          </a:lstStyle>
          <a:p>
            <a:pPr lvl="0"/>
            <a:r>
              <a:rPr lang="en-GB" dirty="0" smtClean="0"/>
              <a:t>HEADING APPEARS HERE</a:t>
            </a:r>
            <a:endParaRPr lang="en-GB" dirty="0"/>
          </a:p>
        </p:txBody>
      </p:sp>
      <p:pic>
        <p:nvPicPr>
          <p:cNvPr id="54" name="Picture 5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cSld>
  <p:clrMapOvr>
    <a:masterClrMapping/>
  </p:clrMapOvr>
  <p:transition spd="slow" advClick="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 image left- White">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8579964" y="2458184"/>
            <a:ext cx="6760120" cy="6139906"/>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example.</a:t>
            </a:r>
          </a:p>
          <a:p>
            <a:pPr marL="457200" marR="0" lvl="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a:pPr>
            <a:endParaRPr lang="en-US" dirty="0" smtClean="0"/>
          </a:p>
          <a:p>
            <a:pPr lvl="0"/>
            <a:endParaRPr lang="en-US" dirty="0" smtClean="0"/>
          </a:p>
        </p:txBody>
      </p:sp>
      <p:sp>
        <p:nvSpPr>
          <p:cNvPr id="12" name="Text Placeholder 10"/>
          <p:cNvSpPr>
            <a:spLocks noGrp="1"/>
          </p:cNvSpPr>
          <p:nvPr>
            <p:ph type="body" sz="quarter" idx="10" hasCustomPrompt="1"/>
          </p:nvPr>
        </p:nvSpPr>
        <p:spPr>
          <a:xfrm>
            <a:off x="2125663" y="928772"/>
            <a:ext cx="13228068" cy="1254870"/>
          </a:xfrm>
          <a:prstGeom prst="rect">
            <a:avLst/>
          </a:prstGeom>
        </p:spPr>
        <p:txBody>
          <a:bodyPr/>
          <a:lstStyle>
            <a:lvl1pPr marL="0" indent="0">
              <a:buNone/>
              <a:defRPr sz="3600" cap="all" baseline="0"/>
            </a:lvl1pPr>
          </a:lstStyle>
          <a:p>
            <a:pPr lvl="0"/>
            <a:r>
              <a:rPr lang="en-GB" dirty="0" smtClean="0"/>
              <a:t>HEADING APPEARS HERE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36502782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BFBFB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BFBFBD"/>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50/50 - vertical - Pink">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208962" y="0"/>
            <a:ext cx="8050212" cy="9144000"/>
          </a:xfrm>
          <a:prstGeom prst="rect">
            <a:avLst/>
          </a:prstGeom>
        </p:spPr>
        <p:txBody>
          <a:bodyPr/>
          <a:lstStyle>
            <a:lvl1pPr marL="0" indent="0" algn="ctr">
              <a:buNone/>
              <a:defRPr sz="2800"/>
            </a:lvl1pPr>
          </a:lstStyle>
          <a:p>
            <a:endParaRPr lang="en-GB" dirty="0" smtClean="0"/>
          </a:p>
          <a:p>
            <a:r>
              <a:rPr lang="en-GB" dirty="0" smtClean="0"/>
              <a:t> </a:t>
            </a:r>
          </a:p>
          <a:p>
            <a:endParaRPr lang="en-GB" dirty="0" smtClean="0"/>
          </a:p>
          <a:p>
            <a:endParaRPr lang="en-GB" dirty="0" smtClean="0"/>
          </a:p>
          <a:p>
            <a:endParaRPr lang="en-GB" dirty="0" smtClean="0"/>
          </a:p>
          <a:p>
            <a:endParaRPr lang="en-GB" dirty="0" smtClean="0"/>
          </a:p>
          <a:p>
            <a:endParaRPr lang="en-GB" dirty="0" smtClean="0"/>
          </a:p>
          <a:p>
            <a:r>
              <a:rPr lang="en-GB" dirty="0" smtClean="0"/>
              <a:t>Insert picture here</a:t>
            </a:r>
            <a:endParaRPr lang="en-GB" dirty="0"/>
          </a:p>
        </p:txBody>
      </p:sp>
      <p:sp>
        <p:nvSpPr>
          <p:cNvPr id="18" name="Text Placeholder 17"/>
          <p:cNvSpPr>
            <a:spLocks noGrp="1"/>
          </p:cNvSpPr>
          <p:nvPr>
            <p:ph type="body" sz="quarter" idx="12" hasCustomPrompt="1"/>
          </p:nvPr>
        </p:nvSpPr>
        <p:spPr>
          <a:xfrm>
            <a:off x="2129645" y="2458184"/>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example.</a:t>
            </a:r>
          </a:p>
          <a:p>
            <a:pPr marL="457200" marR="0" lvl="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a:pPr>
            <a:endParaRPr lang="en-US" dirty="0" smtClean="0"/>
          </a:p>
          <a:p>
            <a:pPr lvl="0"/>
            <a:endParaRPr lang="en-US" dirty="0" smtClean="0"/>
          </a:p>
        </p:txBody>
      </p:sp>
      <p:sp>
        <p:nvSpPr>
          <p:cNvPr id="12" name="Text Placeholder 10"/>
          <p:cNvSpPr>
            <a:spLocks noGrp="1"/>
          </p:cNvSpPr>
          <p:nvPr>
            <p:ph type="body" sz="quarter" idx="10" hasCustomPrompt="1"/>
          </p:nvPr>
        </p:nvSpPr>
        <p:spPr>
          <a:xfrm>
            <a:off x="2125663" y="928772"/>
            <a:ext cx="5216833" cy="1323110"/>
          </a:xfrm>
          <a:prstGeom prst="rect">
            <a:avLst/>
          </a:prstGeom>
        </p:spPr>
        <p:txBody>
          <a:bodyPr/>
          <a:lstStyle>
            <a:lvl1pPr marL="0" indent="0">
              <a:buNone/>
              <a:defRPr sz="3600" cap="all" baseline="0"/>
            </a:lvl1pPr>
          </a:lstStyle>
          <a:p>
            <a:pPr lvl="0"/>
            <a:r>
              <a:rPr lang="en-GB" dirty="0" smtClean="0"/>
              <a:t>HEADING APPEARS HERE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7112317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BFBFB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BFBFBD"/>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50/50 - vertical - Pink">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243888" y="0"/>
            <a:ext cx="8050212" cy="9144000"/>
          </a:xfrm>
          <a:prstGeom prst="rect">
            <a:avLst/>
          </a:prstGeom>
        </p:spPr>
        <p:txBody>
          <a:bodyPr/>
          <a:lstStyle>
            <a:lvl1pPr marL="0" indent="0" algn="ctr">
              <a:buNone/>
              <a:defRPr sz="2800">
                <a:solidFill>
                  <a:schemeClr val="bg1"/>
                </a:solidFill>
              </a:defRPr>
            </a:lvl1pPr>
          </a:lstStyle>
          <a:p>
            <a:endParaRPr lang="en-GB" dirty="0" smtClean="0"/>
          </a:p>
          <a:p>
            <a:r>
              <a:rPr lang="en-GB" dirty="0" smtClean="0"/>
              <a:t> </a:t>
            </a:r>
          </a:p>
          <a:p>
            <a:endParaRPr lang="en-GB" dirty="0" smtClean="0"/>
          </a:p>
          <a:p>
            <a:endParaRPr lang="en-GB" dirty="0" smtClean="0"/>
          </a:p>
          <a:p>
            <a:endParaRPr lang="en-GB" dirty="0" smtClean="0"/>
          </a:p>
          <a:p>
            <a:endParaRPr lang="en-GB" dirty="0" smtClean="0"/>
          </a:p>
          <a:p>
            <a:endParaRPr lang="en-GB" dirty="0" smtClean="0"/>
          </a:p>
          <a:p>
            <a:r>
              <a:rPr lang="en-GB" dirty="0" smtClean="0"/>
              <a:t>Insert picture here</a:t>
            </a:r>
            <a:endParaRPr lang="en-GB" dirty="0"/>
          </a:p>
        </p:txBody>
      </p:sp>
      <p:sp>
        <p:nvSpPr>
          <p:cNvPr id="18" name="Text Placeholder 17"/>
          <p:cNvSpPr>
            <a:spLocks noGrp="1"/>
          </p:cNvSpPr>
          <p:nvPr>
            <p:ph type="body" sz="quarter" idx="12" hasCustomPrompt="1"/>
          </p:nvPr>
        </p:nvSpPr>
        <p:spPr>
          <a:xfrm>
            <a:off x="2129645" y="2458184"/>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solidFill>
                  <a:schemeClr val="bg1"/>
                </a:solidFill>
              </a:defRPr>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example.</a:t>
            </a:r>
          </a:p>
          <a:p>
            <a:pPr marL="457200" marR="0" lvl="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a:pPr>
            <a:endParaRPr lang="en-US" dirty="0" smtClean="0"/>
          </a:p>
          <a:p>
            <a:pPr lvl="0"/>
            <a:endParaRPr lang="en-US" dirty="0" smtClean="0"/>
          </a:p>
        </p:txBody>
      </p:sp>
      <p:sp>
        <p:nvSpPr>
          <p:cNvPr id="12" name="Text Placeholder 10"/>
          <p:cNvSpPr>
            <a:spLocks noGrp="1"/>
          </p:cNvSpPr>
          <p:nvPr>
            <p:ph type="body" sz="quarter" idx="10" hasCustomPrompt="1"/>
          </p:nvPr>
        </p:nvSpPr>
        <p:spPr>
          <a:xfrm>
            <a:off x="2125663" y="928772"/>
            <a:ext cx="5216833" cy="1323110"/>
          </a:xfrm>
          <a:prstGeom prst="rect">
            <a:avLst/>
          </a:prstGeom>
        </p:spPr>
        <p:txBody>
          <a:bodyPr/>
          <a:lstStyle>
            <a:lvl1pPr marL="0" indent="0">
              <a:buNone/>
              <a:defRPr sz="3600" cap="all" baseline="0">
                <a:solidFill>
                  <a:schemeClr val="bg1"/>
                </a:solidFill>
              </a:defRPr>
            </a:lvl1pPr>
          </a:lstStyle>
          <a:p>
            <a:pPr lvl="0"/>
            <a:r>
              <a:rPr lang="en-GB" dirty="0" smtClean="0"/>
              <a:t>HEADING APPEARS HERE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422498577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4E4E4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4E4E4E"/>
                      </p:to>
                    </p:animClr>
                  </p:sub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full width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66645"/>
      </p:ext>
    </p:extLst>
  </p:cSld>
  <p:clrMapOvr>
    <a:masterClrMapping/>
  </p:clrMapOvr>
  <p:transition spd="slow" advClick="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Dragon-full width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1041" y="7976598"/>
            <a:ext cx="863796" cy="698659"/>
          </a:xfrm>
          <a:prstGeom prst="rect">
            <a:avLst/>
          </a:prstGeom>
        </p:spPr>
      </p:pic>
    </p:spTree>
    <p:extLst>
      <p:ext uri="{BB962C8B-B14F-4D97-AF65-F5344CB8AC3E}">
        <p14:creationId xmlns:p14="http://schemas.microsoft.com/office/powerpoint/2010/main" val="927724895"/>
      </p:ext>
    </p:extLst>
  </p:cSld>
  <p:clrMapOvr>
    <a:masterClrMapping/>
  </p:clrMapOvr>
  <p:transition spd="slow" advClick="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Dragon-full width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1041" y="7976598"/>
            <a:ext cx="863796" cy="698659"/>
          </a:xfrm>
          <a:prstGeom prst="rect">
            <a:avLst/>
          </a:prstGeom>
        </p:spPr>
      </p:pic>
    </p:spTree>
    <p:extLst>
      <p:ext uri="{BB962C8B-B14F-4D97-AF65-F5344CB8AC3E}">
        <p14:creationId xmlns:p14="http://schemas.microsoft.com/office/powerpoint/2010/main" val="350316432"/>
      </p:ext>
    </p:extLst>
  </p:cSld>
  <p:clrMapOvr>
    <a:masterClrMapping/>
  </p:clrMapOvr>
  <p:transition spd="slow" advClick="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155799"/>
      </p:ext>
    </p:extLst>
  </p:cSld>
  <p:clrMapOvr>
    <a:masterClrMapping/>
  </p:clrMapOvr>
  <p:transition spd="slow" advClick="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456800"/>
      </p:ext>
    </p:extLst>
  </p:cSld>
  <p:clrMapOvr>
    <a:masterClrMapping/>
  </p:clrMapOvr>
  <p:transition spd="slow" advClick="0">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9175" cy="9145786"/>
          </a:xfrm>
          <a:prstGeom prst="rect">
            <a:avLst/>
          </a:prstGeom>
        </p:spPr>
      </p:pic>
    </p:spTree>
    <p:extLst>
      <p:ext uri="{BB962C8B-B14F-4D97-AF65-F5344CB8AC3E}">
        <p14:creationId xmlns:p14="http://schemas.microsoft.com/office/powerpoint/2010/main" val="4058359847"/>
      </p:ext>
    </p:extLst>
  </p:cSld>
  <p:clrMapOvr>
    <a:masterClrMapping/>
  </p:clrMapOvr>
  <p:transition spd="slow"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DF337F-9A92-4629-9785-1F2172AC25C3}"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1184989132"/>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Full width - White">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2129645" y="2470245"/>
            <a:ext cx="12077675" cy="6196082"/>
          </a:xfrm>
          <a:prstGeom prst="rect">
            <a:avLst/>
          </a:prstGeom>
        </p:spPr>
        <p:txBody>
          <a:bodyPr tIns="360000" bIns="360000" anchor="t" anchorCtr="0"/>
          <a:lstStyle>
            <a:lvl1pPr marL="457200" marR="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Type over this text – Do not delete the bullet.</a:t>
            </a:r>
          </a:p>
          <a:p>
            <a:pPr lvl="0"/>
            <a:endParaRPr lang="en-US" dirty="0" smtClean="0"/>
          </a:p>
        </p:txBody>
      </p:sp>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lvl1pPr>
          </a:lstStyle>
          <a:p>
            <a:pPr lvl="0"/>
            <a:r>
              <a:rPr lang="en-GB" dirty="0" smtClean="0"/>
              <a:t>HEADING APPEARS HERE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1338607599"/>
      </p:ext>
    </p:extLst>
  </p:cSld>
  <p:clrMapOvr>
    <a:masterClrMapping/>
  </p:clrMapOvr>
  <p:transition spd="slow" advClick="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438" y="2841061"/>
            <a:ext cx="13820299" cy="1960374"/>
          </a:xfrm>
        </p:spPr>
        <p:txBody>
          <a:bodyPr/>
          <a:lstStyle/>
          <a:p>
            <a:r>
              <a:rPr lang="en-US" smtClean="0"/>
              <a:t>Click to edit Master title style</a:t>
            </a:r>
            <a:endParaRPr lang="en-GB"/>
          </a:p>
        </p:txBody>
      </p:sp>
      <p:sp>
        <p:nvSpPr>
          <p:cNvPr id="3" name="Subtitle 2"/>
          <p:cNvSpPr>
            <a:spLocks noGrp="1"/>
          </p:cNvSpPr>
          <p:nvPr>
            <p:ph type="subTitle" idx="1"/>
          </p:nvPr>
        </p:nvSpPr>
        <p:spPr>
          <a:xfrm>
            <a:off x="2438876" y="5182500"/>
            <a:ext cx="11381423" cy="2337206"/>
          </a:xfrm>
        </p:spPr>
        <p:txBody>
          <a:bodyPr/>
          <a:lstStyle>
            <a:lvl1pPr marL="0" indent="0" algn="ctr">
              <a:buNone/>
              <a:defRPr>
                <a:solidFill>
                  <a:schemeClr val="tx1">
                    <a:tint val="75000"/>
                  </a:schemeClr>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DF337F-9A92-4629-9785-1F2172AC25C3}"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1134975068"/>
      </p:ext>
    </p:extLst>
  </p:cSld>
  <p:clrMapOvr>
    <a:masterClrMapping/>
  </p:clrMapOvr>
  <p:transition spd="slow"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DF337F-9A92-4629-9785-1F2172AC25C3}"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205420610"/>
      </p:ext>
    </p:extLst>
  </p:cSld>
  <p:clrMapOvr>
    <a:masterClrMapping/>
  </p:clrMapOvr>
  <p:transition spd="slow"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363" y="5876888"/>
            <a:ext cx="13820299" cy="1816415"/>
          </a:xfrm>
        </p:spPr>
        <p:txBody>
          <a:bodyPr anchor="t"/>
          <a:lstStyle>
            <a:lvl1pPr algn="l">
              <a:defRPr sz="5334" b="1" cap="all"/>
            </a:lvl1pPr>
          </a:lstStyle>
          <a:p>
            <a:r>
              <a:rPr lang="en-US" smtClean="0"/>
              <a:t>Click to edit Master title style</a:t>
            </a:r>
            <a:endParaRPr lang="en-GB"/>
          </a:p>
        </p:txBody>
      </p:sp>
      <p:sp>
        <p:nvSpPr>
          <p:cNvPr id="3" name="Text Placeholder 2"/>
          <p:cNvSpPr>
            <a:spLocks noGrp="1"/>
          </p:cNvSpPr>
          <p:nvPr>
            <p:ph type="body" idx="1"/>
          </p:nvPr>
        </p:nvSpPr>
        <p:spPr>
          <a:xfrm>
            <a:off x="1284363" y="3876291"/>
            <a:ext cx="13820299" cy="2000597"/>
          </a:xfrm>
        </p:spPr>
        <p:txBody>
          <a:bodyPr anchor="b"/>
          <a:lstStyle>
            <a:lvl1pPr marL="0" indent="0">
              <a:buNone/>
              <a:defRPr sz="2667">
                <a:solidFill>
                  <a:schemeClr val="tx1">
                    <a:tint val="75000"/>
                  </a:schemeClr>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DF337F-9A92-4629-9785-1F2172AC25C3}"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3550506120"/>
      </p:ext>
    </p:extLst>
  </p:cSld>
  <p:clrMapOvr>
    <a:masterClrMapping/>
  </p:clrMapOvr>
  <p:transition spd="slow"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2959" y="2133971"/>
            <a:ext cx="7181136" cy="6035665"/>
          </a:xfrm>
        </p:spPr>
        <p:txBody>
          <a:bodyPr/>
          <a:lstStyle>
            <a:lvl1pPr>
              <a:defRPr sz="3734"/>
            </a:lvl1pPr>
            <a:lvl2pPr>
              <a:defRPr sz="3201"/>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65080" y="2133971"/>
            <a:ext cx="7181136" cy="6035665"/>
          </a:xfrm>
        </p:spPr>
        <p:txBody>
          <a:bodyPr/>
          <a:lstStyle>
            <a:lvl1pPr>
              <a:defRPr sz="3734"/>
            </a:lvl1pPr>
            <a:lvl2pPr>
              <a:defRPr sz="3201"/>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DF337F-9A92-4629-9785-1F2172AC25C3}"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2036694140"/>
      </p:ext>
    </p:extLst>
  </p:cSld>
  <p:clrMapOvr>
    <a:masterClrMapping/>
  </p:clrMapOvr>
  <p:transition spd="slow"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812959" y="2047173"/>
            <a:ext cx="7183959" cy="853164"/>
          </a:xfrm>
        </p:spPr>
        <p:txBody>
          <a:bodyPr anchor="b"/>
          <a:lstStyle>
            <a:lvl1pPr marL="0" indent="0">
              <a:buNone/>
              <a:defRPr sz="3201" b="1"/>
            </a:lvl1pPr>
            <a:lvl2pPr marL="609722" indent="0">
              <a:buNone/>
              <a:defRPr sz="2667" b="1"/>
            </a:lvl2pPr>
            <a:lvl3pPr marL="1219444" indent="0">
              <a:buNone/>
              <a:defRPr sz="2400" b="1"/>
            </a:lvl3pPr>
            <a:lvl4pPr marL="1829166" indent="0">
              <a:buNone/>
              <a:defRPr sz="2134" b="1"/>
            </a:lvl4pPr>
            <a:lvl5pPr marL="2438888" indent="0">
              <a:buNone/>
              <a:defRPr sz="2134" b="1"/>
            </a:lvl5pPr>
            <a:lvl6pPr marL="3048610" indent="0">
              <a:buNone/>
              <a:defRPr sz="2134" b="1"/>
            </a:lvl6pPr>
            <a:lvl7pPr marL="3658332" indent="0">
              <a:buNone/>
              <a:defRPr sz="2134" b="1"/>
            </a:lvl7pPr>
            <a:lvl8pPr marL="4268053" indent="0">
              <a:buNone/>
              <a:defRPr sz="2134" b="1"/>
            </a:lvl8pPr>
            <a:lvl9pPr marL="4877775" indent="0">
              <a:buNone/>
              <a:defRPr sz="2134" b="1"/>
            </a:lvl9pPr>
          </a:lstStyle>
          <a:p>
            <a:pPr lvl="0"/>
            <a:r>
              <a:rPr lang="en-US" smtClean="0"/>
              <a:t>Click to edit Master text styles</a:t>
            </a:r>
          </a:p>
        </p:txBody>
      </p:sp>
      <p:sp>
        <p:nvSpPr>
          <p:cNvPr id="4" name="Content Placeholder 3"/>
          <p:cNvSpPr>
            <a:spLocks noGrp="1"/>
          </p:cNvSpPr>
          <p:nvPr>
            <p:ph sz="half" idx="2"/>
          </p:nvPr>
        </p:nvSpPr>
        <p:spPr>
          <a:xfrm>
            <a:off x="812959" y="2900337"/>
            <a:ext cx="7183959" cy="5269299"/>
          </a:xfrm>
        </p:spPr>
        <p:txBody>
          <a:bodyPr/>
          <a:lstStyle>
            <a:lvl1pPr>
              <a:defRPr sz="3201"/>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59436" y="2047173"/>
            <a:ext cx="7186781" cy="853164"/>
          </a:xfrm>
        </p:spPr>
        <p:txBody>
          <a:bodyPr anchor="b"/>
          <a:lstStyle>
            <a:lvl1pPr marL="0" indent="0">
              <a:buNone/>
              <a:defRPr sz="3201" b="1"/>
            </a:lvl1pPr>
            <a:lvl2pPr marL="609722" indent="0">
              <a:buNone/>
              <a:defRPr sz="2667" b="1"/>
            </a:lvl2pPr>
            <a:lvl3pPr marL="1219444" indent="0">
              <a:buNone/>
              <a:defRPr sz="2400" b="1"/>
            </a:lvl3pPr>
            <a:lvl4pPr marL="1829166" indent="0">
              <a:buNone/>
              <a:defRPr sz="2134" b="1"/>
            </a:lvl4pPr>
            <a:lvl5pPr marL="2438888" indent="0">
              <a:buNone/>
              <a:defRPr sz="2134" b="1"/>
            </a:lvl5pPr>
            <a:lvl6pPr marL="3048610" indent="0">
              <a:buNone/>
              <a:defRPr sz="2134" b="1"/>
            </a:lvl6pPr>
            <a:lvl7pPr marL="3658332" indent="0">
              <a:buNone/>
              <a:defRPr sz="2134" b="1"/>
            </a:lvl7pPr>
            <a:lvl8pPr marL="4268053" indent="0">
              <a:buNone/>
              <a:defRPr sz="2134" b="1"/>
            </a:lvl8pPr>
            <a:lvl9pPr marL="4877775" indent="0">
              <a:buNone/>
              <a:defRPr sz="2134" b="1"/>
            </a:lvl9pPr>
          </a:lstStyle>
          <a:p>
            <a:pPr lvl="0"/>
            <a:r>
              <a:rPr lang="en-US" smtClean="0"/>
              <a:t>Click to edit Master text styles</a:t>
            </a:r>
          </a:p>
        </p:txBody>
      </p:sp>
      <p:sp>
        <p:nvSpPr>
          <p:cNvPr id="6" name="Content Placeholder 5"/>
          <p:cNvSpPr>
            <a:spLocks noGrp="1"/>
          </p:cNvSpPr>
          <p:nvPr>
            <p:ph sz="quarter" idx="4"/>
          </p:nvPr>
        </p:nvSpPr>
        <p:spPr>
          <a:xfrm>
            <a:off x="8259436" y="2900337"/>
            <a:ext cx="7186781" cy="5269299"/>
          </a:xfrm>
        </p:spPr>
        <p:txBody>
          <a:bodyPr/>
          <a:lstStyle>
            <a:lvl1pPr>
              <a:defRPr sz="3201"/>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DF337F-9A92-4629-9785-1F2172AC25C3}" type="datetimeFigureOut">
              <a:rPr lang="en-GB" smtClean="0"/>
              <a:t>22/10/2019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1563928939"/>
      </p:ext>
    </p:extLst>
  </p:cSld>
  <p:clrMapOvr>
    <a:masterClrMapping/>
  </p:clrMapOvr>
  <p:transition spd="slow"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DF337F-9A92-4629-9785-1F2172AC25C3}" type="datetimeFigureOut">
              <a:rPr lang="en-GB" smtClean="0"/>
              <a:t>22/10/2019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3596893237"/>
      </p:ext>
    </p:extLst>
  </p:cSld>
  <p:clrMapOvr>
    <a:masterClrMapping/>
  </p:clrMapOvr>
  <p:transition spd="slow"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F337F-9A92-4629-9785-1F2172AC25C3}" type="datetimeFigureOut">
              <a:rPr lang="en-GB" smtClean="0"/>
              <a:t>22/10/2019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4044005314"/>
      </p:ext>
    </p:extLst>
  </p:cSld>
  <p:clrMapOvr>
    <a:masterClrMapping/>
  </p:clrMapOvr>
  <p:transition spd="slow"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959" y="364130"/>
            <a:ext cx="5349157" cy="1549669"/>
          </a:xfrm>
        </p:spPr>
        <p:txBody>
          <a:bodyPr anchor="b"/>
          <a:lstStyle>
            <a:lvl1pPr algn="l">
              <a:defRPr sz="2667" b="1"/>
            </a:lvl1pPr>
          </a:lstStyle>
          <a:p>
            <a:r>
              <a:rPr lang="en-US" smtClean="0"/>
              <a:t>Click to edit Master title style</a:t>
            </a:r>
            <a:endParaRPr lang="en-GB"/>
          </a:p>
        </p:txBody>
      </p:sp>
      <p:sp>
        <p:nvSpPr>
          <p:cNvPr id="3" name="Content Placeholder 2"/>
          <p:cNvSpPr>
            <a:spLocks noGrp="1"/>
          </p:cNvSpPr>
          <p:nvPr>
            <p:ph idx="1"/>
          </p:nvPr>
        </p:nvSpPr>
        <p:spPr>
          <a:xfrm>
            <a:off x="6356886" y="364131"/>
            <a:ext cx="9089330" cy="7805506"/>
          </a:xfrm>
        </p:spPr>
        <p:txBody>
          <a:bodyPr/>
          <a:lstStyle>
            <a:lvl1pPr>
              <a:defRPr sz="4268"/>
            </a:lvl1pPr>
            <a:lvl2pPr>
              <a:defRPr sz="3734"/>
            </a:lvl2pPr>
            <a:lvl3pPr>
              <a:defRPr sz="3201"/>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12959" y="1913800"/>
            <a:ext cx="5349157" cy="6255837"/>
          </a:xfrm>
        </p:spPr>
        <p:txBody>
          <a:bodyPr/>
          <a:lstStyle>
            <a:lvl1pPr marL="0" indent="0">
              <a:buNone/>
              <a:defRPr sz="1867"/>
            </a:lvl1pPr>
            <a:lvl2pPr marL="609722" indent="0">
              <a:buNone/>
              <a:defRPr sz="1600"/>
            </a:lvl2pPr>
            <a:lvl3pPr marL="1219444" indent="0">
              <a:buNone/>
              <a:defRPr sz="1334"/>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F337F-9A92-4629-9785-1F2172AC25C3}"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509840947"/>
      </p:ext>
    </p:extLst>
  </p:cSld>
  <p:clrMapOvr>
    <a:masterClrMapping/>
  </p:clrMapOvr>
  <p:transition spd="slow"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912" y="6401912"/>
            <a:ext cx="9755505" cy="755782"/>
          </a:xfrm>
        </p:spPr>
        <p:txBody>
          <a:bodyPr anchor="b"/>
          <a:lstStyle>
            <a:lvl1pPr algn="l">
              <a:defRPr sz="2667" b="1"/>
            </a:lvl1pPr>
          </a:lstStyle>
          <a:p>
            <a:r>
              <a:rPr lang="en-US" smtClean="0"/>
              <a:t>Click to edit Master title style</a:t>
            </a:r>
            <a:endParaRPr lang="en-GB"/>
          </a:p>
        </p:txBody>
      </p:sp>
      <p:sp>
        <p:nvSpPr>
          <p:cNvPr id="3" name="Picture Placeholder 2"/>
          <p:cNvSpPr>
            <a:spLocks noGrp="1"/>
          </p:cNvSpPr>
          <p:nvPr>
            <p:ph type="pic" idx="1"/>
          </p:nvPr>
        </p:nvSpPr>
        <p:spPr>
          <a:xfrm>
            <a:off x="3186912" y="817175"/>
            <a:ext cx="9755505" cy="5487353"/>
          </a:xfrm>
        </p:spPr>
        <p:txBody>
          <a:bodyPr/>
          <a:lstStyle>
            <a:lvl1pPr marL="0" indent="0">
              <a:buNone/>
              <a:defRPr sz="4268"/>
            </a:lvl1pPr>
            <a:lvl2pPr marL="609722" indent="0">
              <a:buNone/>
              <a:defRPr sz="3734"/>
            </a:lvl2pPr>
            <a:lvl3pPr marL="1219444" indent="0">
              <a:buNone/>
              <a:defRPr sz="3201"/>
            </a:lvl3pPr>
            <a:lvl4pPr marL="1829166" indent="0">
              <a:buNone/>
              <a:defRPr sz="2667"/>
            </a:lvl4pPr>
            <a:lvl5pPr marL="2438888" indent="0">
              <a:buNone/>
              <a:defRPr sz="2667"/>
            </a:lvl5pPr>
            <a:lvl6pPr marL="3048610" indent="0">
              <a:buNone/>
              <a:defRPr sz="2667"/>
            </a:lvl6pPr>
            <a:lvl7pPr marL="3658332" indent="0">
              <a:buNone/>
              <a:defRPr sz="2667"/>
            </a:lvl7pPr>
            <a:lvl8pPr marL="4268053" indent="0">
              <a:buNone/>
              <a:defRPr sz="2667"/>
            </a:lvl8pPr>
            <a:lvl9pPr marL="4877775" indent="0">
              <a:buNone/>
              <a:defRPr sz="2667"/>
            </a:lvl9pPr>
          </a:lstStyle>
          <a:p>
            <a:endParaRPr lang="en-GB"/>
          </a:p>
        </p:txBody>
      </p:sp>
      <p:sp>
        <p:nvSpPr>
          <p:cNvPr id="4" name="Text Placeholder 3"/>
          <p:cNvSpPr>
            <a:spLocks noGrp="1"/>
          </p:cNvSpPr>
          <p:nvPr>
            <p:ph type="body" sz="half" idx="2"/>
          </p:nvPr>
        </p:nvSpPr>
        <p:spPr>
          <a:xfrm>
            <a:off x="3186912" y="7157693"/>
            <a:ext cx="9755505" cy="1073336"/>
          </a:xfrm>
        </p:spPr>
        <p:txBody>
          <a:bodyPr/>
          <a:lstStyle>
            <a:lvl1pPr marL="0" indent="0">
              <a:buNone/>
              <a:defRPr sz="1867"/>
            </a:lvl1pPr>
            <a:lvl2pPr marL="609722" indent="0">
              <a:buNone/>
              <a:defRPr sz="1600"/>
            </a:lvl2pPr>
            <a:lvl3pPr marL="1219444" indent="0">
              <a:buNone/>
              <a:defRPr sz="1334"/>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F337F-9A92-4629-9785-1F2172AC25C3}"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3382673484"/>
      </p:ext>
    </p:extLst>
  </p:cSld>
  <p:clrMapOvr>
    <a:masterClrMapping/>
  </p:clrMapOvr>
  <p:transition spd="slow"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DF337F-9A92-4629-9785-1F2172AC25C3}"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1533794330"/>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 - Full width - Pink">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2129645" y="2470245"/>
            <a:ext cx="12077675" cy="6196082"/>
          </a:xfrm>
          <a:prstGeom prst="rect">
            <a:avLst/>
          </a:prstGeom>
        </p:spPr>
        <p:txBody>
          <a:bodyPr tIns="360000" bIns="360000" anchor="t" anchorCtr="0"/>
          <a:lstStyle>
            <a:lvl1pPr marL="457200" marR="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Type over this text – Don’t delete the bullet.</a:t>
            </a:r>
          </a:p>
          <a:p>
            <a:pPr lvl="0"/>
            <a:endParaRPr lang="en-US" dirty="0" smtClean="0"/>
          </a:p>
        </p:txBody>
      </p:sp>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lvl1pPr>
          </a:lstStyle>
          <a:p>
            <a:pPr lvl="0"/>
            <a:r>
              <a:rPr lang="en-GB" dirty="0" smtClean="0"/>
              <a:t>HEADING APPEARS HERE </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11698684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BFBFB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BFBFBD"/>
                      </p:to>
                    </p:animClr>
                  </p:sub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7902" y="366248"/>
            <a:ext cx="3658314" cy="7803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12959" y="366248"/>
            <a:ext cx="10703957" cy="7803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DF337F-9A92-4629-9785-1F2172AC25C3}"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1A90-8DE5-41CD-A7F2-7648A3CD8F5B}" type="slidenum">
              <a:rPr lang="en-GB" smtClean="0"/>
              <a:t>‹#›</a:t>
            </a:fld>
            <a:endParaRPr lang="en-GB"/>
          </a:p>
        </p:txBody>
      </p:sp>
    </p:spTree>
    <p:extLst>
      <p:ext uri="{BB962C8B-B14F-4D97-AF65-F5344CB8AC3E}">
        <p14:creationId xmlns:p14="http://schemas.microsoft.com/office/powerpoint/2010/main" val="594858571"/>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 Full width - black">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2129645" y="2470245"/>
            <a:ext cx="12077675" cy="6196082"/>
          </a:xfrm>
          <a:prstGeom prst="rect">
            <a:avLst/>
          </a:prstGeom>
        </p:spPr>
        <p:txBody>
          <a:bodyPr tIns="360000" bIns="360000" anchor="t" anchorCtr="0"/>
          <a:lstStyle>
            <a:lvl1pPr marL="457200" marR="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sz="2900" baseline="0">
                <a:solidFill>
                  <a:schemeClr val="bg1"/>
                </a:solidFill>
              </a:defRPr>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Type over this text – Do not delete the bullet.</a:t>
            </a:r>
          </a:p>
          <a:p>
            <a:pPr lvl="0"/>
            <a:endParaRPr lang="en-US" dirty="0" smtClean="0"/>
          </a:p>
        </p:txBody>
      </p:sp>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solidFill>
                  <a:schemeClr val="bg1"/>
                </a:solidFill>
              </a:defRPr>
            </a:lvl1pPr>
          </a:lstStyle>
          <a:p>
            <a:pPr lvl="0"/>
            <a:r>
              <a:rPr lang="en-GB" dirty="0" smtClean="0"/>
              <a:t>HEADING APPEARS HERE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2422413296"/>
      </p:ext>
    </p:extLst>
  </p:cSld>
  <p:clrMapOvr>
    <a:masterClrMapping/>
  </p:clrMapOvr>
  <p:transition spd="slow"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G Bullet - Full width - black">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2129645" y="2470245"/>
            <a:ext cx="12077675" cy="6196082"/>
          </a:xfrm>
          <a:prstGeom prst="rect">
            <a:avLst/>
          </a:prstGeom>
        </p:spPr>
        <p:txBody>
          <a:bodyPr wrap="square" lIns="90000" tIns="360000" bIns="360000" anchor="t" anchorCtr="0"/>
          <a:lstStyle>
            <a:lvl1pPr marL="576000" marR="0" indent="-576000" algn="l" defTabSz="1450975" rtl="0" eaLnBrk="0" fontAlgn="base" latinLnBrk="0" hangingPunct="0">
              <a:lnSpc>
                <a:spcPct val="100000"/>
              </a:lnSpc>
              <a:spcBef>
                <a:spcPts val="0"/>
              </a:spcBef>
              <a:spcAft>
                <a:spcPts val="3600"/>
              </a:spcAft>
              <a:buClr>
                <a:srgbClr val="C00000"/>
              </a:buClr>
              <a:buSzTx/>
              <a:buFontTx/>
              <a:buBlip>
                <a:blip r:embed="rId2"/>
              </a:buBlip>
              <a:tabLst/>
              <a:defRPr sz="5400" baseline="0">
                <a:solidFill>
                  <a:schemeClr val="bg1"/>
                </a:solidFill>
              </a:defRPr>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Type over this text – Do not delete the bullet.</a:t>
            </a:r>
          </a:p>
          <a:p>
            <a:pPr lvl="0"/>
            <a:endParaRPr lang="en-US" dirty="0" smtClean="0"/>
          </a:p>
        </p:txBody>
      </p:sp>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solidFill>
                  <a:schemeClr val="bg1"/>
                </a:solidFill>
              </a:defRPr>
            </a:lvl1pPr>
          </a:lstStyle>
          <a:p>
            <a:pPr lvl="0"/>
            <a:r>
              <a:rPr lang="en-GB" dirty="0" smtClean="0"/>
              <a:t>HEADING APPEARS HERE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95090847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4E4E4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4E4E4E"/>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 2 column - White">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2129645" y="2458184"/>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column 1.</a:t>
            </a:r>
          </a:p>
        </p:txBody>
      </p:sp>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lvl1pPr>
          </a:lstStyle>
          <a:p>
            <a:pPr lvl="0"/>
            <a:r>
              <a:rPr lang="en-GB" dirty="0" smtClean="0"/>
              <a:t>HEADING APPEARS HERE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
        <p:nvSpPr>
          <p:cNvPr id="9" name="Text Placeholder 17"/>
          <p:cNvSpPr>
            <a:spLocks noGrp="1"/>
          </p:cNvSpPr>
          <p:nvPr>
            <p:ph type="body" sz="quarter" idx="14" hasCustomPrompt="1"/>
          </p:nvPr>
        </p:nvSpPr>
        <p:spPr>
          <a:xfrm>
            <a:off x="8614607" y="2460459"/>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column 2.</a:t>
            </a:r>
          </a:p>
        </p:txBody>
      </p:sp>
    </p:spTree>
    <p:extLst>
      <p:ext uri="{BB962C8B-B14F-4D97-AF65-F5344CB8AC3E}">
        <p14:creationId xmlns:p14="http://schemas.microsoft.com/office/powerpoint/2010/main" val="1766659386"/>
      </p:ext>
    </p:extLst>
  </p:cSld>
  <p:clrMapOvr>
    <a:masterClrMapping/>
  </p:clrMapOvr>
  <p:transition spd="slow" advClick="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 - 2 column - Pink">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2129645" y="2458184"/>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column 1.</a:t>
            </a:r>
          </a:p>
          <a:p>
            <a:pPr lvl="0"/>
            <a:endParaRPr lang="en-US" dirty="0" smtClean="0"/>
          </a:p>
        </p:txBody>
      </p:sp>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lvl1pPr>
          </a:lstStyle>
          <a:p>
            <a:pPr lvl="0"/>
            <a:r>
              <a:rPr lang="en-GB" dirty="0" smtClean="0"/>
              <a:t>HEADING APPEARS HERE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
        <p:nvSpPr>
          <p:cNvPr id="9" name="Text Placeholder 17"/>
          <p:cNvSpPr>
            <a:spLocks noGrp="1"/>
          </p:cNvSpPr>
          <p:nvPr>
            <p:ph type="body" sz="quarter" idx="14" hasCustomPrompt="1"/>
          </p:nvPr>
        </p:nvSpPr>
        <p:spPr>
          <a:xfrm>
            <a:off x="8617666" y="2468696"/>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column 2.</a:t>
            </a:r>
          </a:p>
          <a:p>
            <a:pPr lvl="0"/>
            <a:endParaRPr lang="en-US" dirty="0" smtClean="0"/>
          </a:p>
        </p:txBody>
      </p:sp>
    </p:spTree>
    <p:extLst>
      <p:ext uri="{BB962C8B-B14F-4D97-AF65-F5344CB8AC3E}">
        <p14:creationId xmlns:p14="http://schemas.microsoft.com/office/powerpoint/2010/main" val="260294848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BFBFB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FBFB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9" grpId="0" bui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 2 column - Black">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2129645" y="2458184"/>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solidFill>
                  <a:schemeClr val="bg1"/>
                </a:solidFill>
              </a:defRPr>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column 1.</a:t>
            </a:r>
          </a:p>
          <a:p>
            <a:pPr marL="457200" marR="0" lvl="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a:pPr>
            <a:endParaRPr lang="en-US" dirty="0" smtClean="0"/>
          </a:p>
          <a:p>
            <a:pPr lvl="0"/>
            <a:endParaRPr lang="en-US" dirty="0" smtClean="0"/>
          </a:p>
        </p:txBody>
      </p:sp>
      <p:sp>
        <p:nvSpPr>
          <p:cNvPr id="12" name="Text Placeholder 10"/>
          <p:cNvSpPr>
            <a:spLocks noGrp="1"/>
          </p:cNvSpPr>
          <p:nvPr>
            <p:ph type="body" sz="quarter" idx="10" hasCustomPrompt="1"/>
          </p:nvPr>
        </p:nvSpPr>
        <p:spPr>
          <a:xfrm>
            <a:off x="2125663" y="928771"/>
            <a:ext cx="14133512" cy="709613"/>
          </a:xfrm>
          <a:prstGeom prst="rect">
            <a:avLst/>
          </a:prstGeom>
        </p:spPr>
        <p:txBody>
          <a:bodyPr/>
          <a:lstStyle>
            <a:lvl1pPr marL="0" indent="0">
              <a:buNone/>
              <a:defRPr sz="3600" cap="all" baseline="0">
                <a:solidFill>
                  <a:schemeClr val="bg1"/>
                </a:solidFill>
              </a:defRPr>
            </a:lvl1pPr>
          </a:lstStyle>
          <a:p>
            <a:pPr lvl="0"/>
            <a:r>
              <a:rPr lang="en-GB" dirty="0" smtClean="0"/>
              <a:t>HEADING APPEARS HERE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
        <p:nvSpPr>
          <p:cNvPr id="8" name="Text Placeholder 17"/>
          <p:cNvSpPr>
            <a:spLocks noGrp="1"/>
          </p:cNvSpPr>
          <p:nvPr>
            <p:ph type="body" sz="quarter" idx="15" hasCustomPrompt="1"/>
          </p:nvPr>
        </p:nvSpPr>
        <p:spPr>
          <a:xfrm>
            <a:off x="8600958" y="2433879"/>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solidFill>
                  <a:schemeClr val="bg1"/>
                </a:solidFill>
              </a:defRPr>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column 2.</a:t>
            </a:r>
          </a:p>
          <a:p>
            <a:pPr marL="457200" marR="0" lvl="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a:pPr>
            <a:endParaRPr lang="en-US" dirty="0" smtClean="0"/>
          </a:p>
          <a:p>
            <a:pPr lvl="0"/>
            <a:endParaRPr lang="en-US" dirty="0" smtClean="0"/>
          </a:p>
        </p:txBody>
      </p:sp>
    </p:spTree>
    <p:extLst>
      <p:ext uri="{BB962C8B-B14F-4D97-AF65-F5344CB8AC3E}">
        <p14:creationId xmlns:p14="http://schemas.microsoft.com/office/powerpoint/2010/main" val="228539635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4E4E4E"/>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4E4E4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8"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50 - vertical - Whit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208962" y="0"/>
            <a:ext cx="8050212" cy="9144000"/>
          </a:xfrm>
          <a:prstGeom prst="rect">
            <a:avLst/>
          </a:prstGeom>
        </p:spPr>
        <p:txBody>
          <a:bodyPr/>
          <a:lstStyle>
            <a:lvl1pPr marL="0" indent="0" algn="ctr">
              <a:buNone/>
              <a:defRPr sz="2800"/>
            </a:lvl1pPr>
          </a:lstStyle>
          <a:p>
            <a:endParaRPr lang="en-GB" dirty="0" smtClean="0"/>
          </a:p>
          <a:p>
            <a:r>
              <a:rPr lang="en-GB" dirty="0" smtClean="0"/>
              <a:t> </a:t>
            </a:r>
          </a:p>
          <a:p>
            <a:endParaRPr lang="en-GB" dirty="0" smtClean="0"/>
          </a:p>
          <a:p>
            <a:endParaRPr lang="en-GB" dirty="0" smtClean="0"/>
          </a:p>
          <a:p>
            <a:endParaRPr lang="en-GB" dirty="0" smtClean="0"/>
          </a:p>
          <a:p>
            <a:endParaRPr lang="en-GB" dirty="0" smtClean="0"/>
          </a:p>
          <a:p>
            <a:endParaRPr lang="en-GB" dirty="0" smtClean="0"/>
          </a:p>
          <a:p>
            <a:r>
              <a:rPr lang="en-GB" dirty="0" smtClean="0"/>
              <a:t>Insert picture here</a:t>
            </a:r>
            <a:endParaRPr lang="en-GB" dirty="0"/>
          </a:p>
        </p:txBody>
      </p:sp>
      <p:sp>
        <p:nvSpPr>
          <p:cNvPr id="18" name="Text Placeholder 17"/>
          <p:cNvSpPr>
            <a:spLocks noGrp="1"/>
          </p:cNvSpPr>
          <p:nvPr>
            <p:ph type="body" sz="quarter" idx="12" hasCustomPrompt="1"/>
          </p:nvPr>
        </p:nvSpPr>
        <p:spPr>
          <a:xfrm>
            <a:off x="2129645" y="2458184"/>
            <a:ext cx="5999941" cy="6126257"/>
          </a:xfrm>
          <a:prstGeom prst="rect">
            <a:avLst/>
          </a:prstGeom>
        </p:spPr>
        <p:txBody>
          <a:bodyPr wrap="square" lIns="90000" tIns="360000" rIns="90000" bIns="360000" numCol="1" anchor="t" anchorCtr="0">
            <a:noAutofit/>
          </a:bodyPr>
          <a:lstStyle>
            <a:lvl1pPr marL="457200" marR="0" indent="-457200" algn="l" defTabSz="1474788" rtl="0" eaLnBrk="0" fontAlgn="base" latinLnBrk="0" hangingPunct="0">
              <a:lnSpc>
                <a:spcPct val="100000"/>
              </a:lnSpc>
              <a:spcBef>
                <a:spcPts val="0"/>
              </a:spcBef>
              <a:spcAft>
                <a:spcPts val="3600"/>
              </a:spcAft>
              <a:buClr>
                <a:srgbClr val="C00000"/>
              </a:buClr>
              <a:buSzTx/>
              <a:buFontTx/>
              <a:buBlip>
                <a:blip r:embed="rId2"/>
              </a:buBlip>
              <a:tabLst/>
              <a:defRPr sz="2900" baseline="0"/>
            </a:lvl1pPr>
            <a:lvl2pPr>
              <a:buClr>
                <a:srgbClr val="C00000"/>
              </a:buClr>
              <a:defRPr sz="3600"/>
            </a:lvl2pPr>
            <a:lvl3pPr>
              <a:buClr>
                <a:srgbClr val="C00000"/>
              </a:buClr>
              <a:defRPr sz="3600"/>
            </a:lvl3pPr>
            <a:lvl4pPr>
              <a:buClr>
                <a:srgbClr val="C00000"/>
              </a:buClr>
              <a:defRPr sz="3600"/>
            </a:lvl4pPr>
            <a:lvl5pPr>
              <a:buClr>
                <a:srgbClr val="C00000"/>
              </a:buClr>
              <a:defRPr sz="3600"/>
            </a:lvl5pPr>
          </a:lstStyle>
          <a:p>
            <a:pPr lvl="0"/>
            <a:r>
              <a:rPr lang="en-US" dirty="0" smtClean="0"/>
              <a:t>Bullet point list example.</a:t>
            </a:r>
          </a:p>
          <a:p>
            <a:pPr marL="457200" marR="0" lvl="0" indent="-457200" algn="l" defTabSz="1450975" rtl="0" eaLnBrk="0" fontAlgn="base" latinLnBrk="0" hangingPunct="0">
              <a:lnSpc>
                <a:spcPct val="100000"/>
              </a:lnSpc>
              <a:spcBef>
                <a:spcPts val="0"/>
              </a:spcBef>
              <a:spcAft>
                <a:spcPts val="3600"/>
              </a:spcAft>
              <a:buClr>
                <a:srgbClr val="C00000"/>
              </a:buClr>
              <a:buSzTx/>
              <a:buFontTx/>
              <a:buBlip>
                <a:blip r:embed="rId2"/>
              </a:buBlip>
              <a:tabLst/>
              <a:defRPr/>
            </a:pPr>
            <a:endParaRPr lang="en-US" dirty="0" smtClean="0"/>
          </a:p>
          <a:p>
            <a:pPr lvl="0"/>
            <a:endParaRPr lang="en-US" dirty="0" smtClean="0"/>
          </a:p>
        </p:txBody>
      </p:sp>
      <p:sp>
        <p:nvSpPr>
          <p:cNvPr id="12" name="Text Placeholder 10"/>
          <p:cNvSpPr>
            <a:spLocks noGrp="1"/>
          </p:cNvSpPr>
          <p:nvPr>
            <p:ph type="body" sz="quarter" idx="10" hasCustomPrompt="1"/>
          </p:nvPr>
        </p:nvSpPr>
        <p:spPr>
          <a:xfrm>
            <a:off x="2125663" y="928772"/>
            <a:ext cx="5216833" cy="1323110"/>
          </a:xfrm>
          <a:prstGeom prst="rect">
            <a:avLst/>
          </a:prstGeom>
        </p:spPr>
        <p:txBody>
          <a:bodyPr/>
          <a:lstStyle>
            <a:lvl1pPr marL="0" indent="0">
              <a:buNone/>
              <a:defRPr sz="3600" cap="all" baseline="0"/>
            </a:lvl1pPr>
          </a:lstStyle>
          <a:p>
            <a:pPr lvl="0"/>
            <a:r>
              <a:rPr lang="en-GB" dirty="0" smtClean="0"/>
              <a:t>HEADING APPEARS HERE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35826"/>
            <a:ext cx="1638673" cy="7647142"/>
          </a:xfrm>
          <a:prstGeom prst="rect">
            <a:avLst/>
          </a:prstGeom>
        </p:spPr>
      </p:pic>
    </p:spTree>
    <p:extLst>
      <p:ext uri="{BB962C8B-B14F-4D97-AF65-F5344CB8AC3E}">
        <p14:creationId xmlns:p14="http://schemas.microsoft.com/office/powerpoint/2010/main" val="3237999131"/>
      </p:ext>
    </p:extLst>
  </p:cSld>
  <p:clrMapOvr>
    <a:masterClrMapping/>
  </p:clrMapOvr>
  <p:transition spd="slow"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6" name="pagination OFF"/>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5992414" y="8052815"/>
            <a:ext cx="266761" cy="622442"/>
          </a:xfrm>
          <a:prstGeom prst="rect">
            <a:avLst/>
          </a:prstGeom>
        </p:spPr>
      </p:pic>
      <p:grpSp>
        <p:nvGrpSpPr>
          <p:cNvPr id="7" name="pagination ON"/>
          <p:cNvGrpSpPr/>
          <p:nvPr userDrawn="1"/>
        </p:nvGrpSpPr>
        <p:grpSpPr>
          <a:xfrm>
            <a:off x="16259175" y="8052815"/>
            <a:ext cx="2350035" cy="622442"/>
            <a:chOff x="13909139" y="8052815"/>
            <a:chExt cx="2350035" cy="622442"/>
          </a:xfrm>
        </p:grpSpPr>
        <p:pic>
          <p:nvPicPr>
            <p:cNvPr id="5" name="Picture 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909139" y="8052815"/>
              <a:ext cx="2350035" cy="622442"/>
            </a:xfrm>
            <a:prstGeom prst="rect">
              <a:avLst/>
            </a:prstGeom>
          </p:spPr>
        </p:pic>
        <p:sp>
          <p:nvSpPr>
            <p:cNvPr id="3" name="Rectangle 2">
              <a:hlinkClick r:id="" action="ppaction://hlinkshowjump?jump=previousslide"/>
            </p:cNvPr>
            <p:cNvSpPr/>
            <p:nvPr userDrawn="1"/>
          </p:nvSpPr>
          <p:spPr>
            <a:xfrm>
              <a:off x="14182725"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 action="ppaction://hlinkshowjump?jump=nextslide"/>
            </p:cNvPr>
            <p:cNvSpPr/>
            <p:nvPr userDrawn="1"/>
          </p:nvSpPr>
          <p:spPr>
            <a:xfrm>
              <a:off x="15373349"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hlinkshowjump?jump=firstslide"/>
            </p:cNvPr>
            <p:cNvSpPr/>
            <p:nvPr userDrawn="1"/>
          </p:nvSpPr>
          <p:spPr>
            <a:xfrm>
              <a:off x="14611350" y="8052815"/>
              <a:ext cx="761999"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 bg1="lt1" tx1="dk1" bg2="lt2" tx2="dk2" accent1="accent1" accent2="accent2" accent3="accent3" accent4="accent4" accent5="accent5" accent6="accent6" hlink="hlink" folHlink="folHlink"/>
  <p:sldLayoutIdLst>
    <p:sldLayoutId id="2147483654" r:id="rId1"/>
    <p:sldLayoutId id="2147483658" r:id="rId2"/>
    <p:sldLayoutId id="2147483659" r:id="rId3"/>
    <p:sldLayoutId id="2147483657" r:id="rId4"/>
    <p:sldLayoutId id="2147483670" r:id="rId5"/>
    <p:sldLayoutId id="2147483655" r:id="rId6"/>
    <p:sldLayoutId id="2147483660" r:id="rId7"/>
    <p:sldLayoutId id="2147483662" r:id="rId8"/>
    <p:sldLayoutId id="2147483656" r:id="rId9"/>
    <p:sldLayoutId id="2147483665" r:id="rId10"/>
    <p:sldLayoutId id="2147483661" r:id="rId11"/>
    <p:sldLayoutId id="2147483663" r:id="rId12"/>
    <p:sldLayoutId id="2147483671" r:id="rId13"/>
    <p:sldLayoutId id="2147483672" r:id="rId14"/>
    <p:sldLayoutId id="2147483673" r:id="rId15"/>
    <p:sldLayoutId id="2147483667" r:id="rId16"/>
    <p:sldLayoutId id="2147483666" r:id="rId17"/>
    <p:sldLayoutId id="2147483669" r:id="rId18"/>
    <p:sldLayoutId id="2147483674" r:id="rId19"/>
  </p:sldLayoutIdLst>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722 3.05556E-6 L -0.14247 3.05556E-6 " pathEditMode="relative" rAng="0" ptsTypes="AA">
                                      <p:cBhvr>
                                        <p:cTn id="6" dur="500" fill="hold"/>
                                        <p:tgtEl>
                                          <p:spTgt spid="7"/>
                                        </p:tgtEl>
                                        <p:attrNameLst>
                                          <p:attrName>ppt_x</p:attrName>
                                          <p:attrName>ppt_y</p:attrName>
                                        </p:attrNameLst>
                                      </p:cBhvr>
                                      <p:rCtr x="-10734" y="0"/>
                                    </p:animMotion>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722 3.05556E-6 L 0.25 3.05556E-6 " pathEditMode="relative" rAng="0" ptsTypes="AA">
                                      <p:cBhvr>
                                        <p:cTn id="11" dur="500" fill="hold"/>
                                        <p:tgtEl>
                                          <p:spTgt spid="7"/>
                                        </p:tgtEl>
                                        <p:attrNameLst>
                                          <p:attrName>ppt_x</p:attrName>
                                          <p:attrName>ppt_y</p:attrName>
                                        </p:attrNameLst>
                                      </p:cBhvr>
                                      <p:rCtr x="8890" y="0"/>
                                    </p:animMotion>
                                  </p:childTnLst>
                                </p:cTn>
                              </p:par>
                            </p:childTnLst>
                          </p:cTn>
                        </p:par>
                      </p:childTnLst>
                    </p:cTn>
                  </p:par>
                </p:childTnLst>
              </p:cTn>
              <p:nextCondLst>
                <p:cond evt="onClick" delay="0">
                  <p:tgtEl>
                    <p:spTgt spid="7"/>
                  </p:tgtEl>
                </p:cond>
              </p:nextCondLst>
            </p:seq>
          </p:childTnLst>
        </p:cTn>
      </p:par>
    </p:tnLst>
  </p:timing>
  <p:hf hdr="0" ftr="0" dt="0"/>
  <p:txStyles>
    <p:titleStyle>
      <a:lvl1pPr algn="ctr" defTabSz="1450975" rtl="0" eaLnBrk="0" fontAlgn="base" hangingPunct="0">
        <a:spcBef>
          <a:spcPct val="0"/>
        </a:spcBef>
        <a:spcAft>
          <a:spcPct val="0"/>
        </a:spcAft>
        <a:defRPr sz="7000" kern="1200">
          <a:solidFill>
            <a:schemeClr val="tx1"/>
          </a:solidFill>
          <a:latin typeface="+mj-lt"/>
          <a:ea typeface="+mj-ea"/>
          <a:cs typeface="+mj-cs"/>
        </a:defRPr>
      </a:lvl1pPr>
      <a:lvl2pPr algn="ctr" defTabSz="1450975" rtl="0" eaLnBrk="0" fontAlgn="base" hangingPunct="0">
        <a:spcBef>
          <a:spcPct val="0"/>
        </a:spcBef>
        <a:spcAft>
          <a:spcPct val="0"/>
        </a:spcAft>
        <a:defRPr sz="7000">
          <a:solidFill>
            <a:schemeClr val="tx1"/>
          </a:solidFill>
          <a:latin typeface="Arial" charset="0"/>
        </a:defRPr>
      </a:lvl2pPr>
      <a:lvl3pPr algn="ctr" defTabSz="1450975" rtl="0" eaLnBrk="0" fontAlgn="base" hangingPunct="0">
        <a:spcBef>
          <a:spcPct val="0"/>
        </a:spcBef>
        <a:spcAft>
          <a:spcPct val="0"/>
        </a:spcAft>
        <a:defRPr sz="7000">
          <a:solidFill>
            <a:schemeClr val="tx1"/>
          </a:solidFill>
          <a:latin typeface="Arial" charset="0"/>
        </a:defRPr>
      </a:lvl3pPr>
      <a:lvl4pPr algn="ctr" defTabSz="1450975" rtl="0" eaLnBrk="0" fontAlgn="base" hangingPunct="0">
        <a:spcBef>
          <a:spcPct val="0"/>
        </a:spcBef>
        <a:spcAft>
          <a:spcPct val="0"/>
        </a:spcAft>
        <a:defRPr sz="7000">
          <a:solidFill>
            <a:schemeClr val="tx1"/>
          </a:solidFill>
          <a:latin typeface="Arial" charset="0"/>
        </a:defRPr>
      </a:lvl4pPr>
      <a:lvl5pPr algn="ctr" defTabSz="1450975" rtl="0" eaLnBrk="0" fontAlgn="base" hangingPunct="0">
        <a:spcBef>
          <a:spcPct val="0"/>
        </a:spcBef>
        <a:spcAft>
          <a:spcPct val="0"/>
        </a:spcAft>
        <a:defRPr sz="7000">
          <a:solidFill>
            <a:schemeClr val="tx1"/>
          </a:solidFill>
          <a:latin typeface="Arial" charset="0"/>
        </a:defRPr>
      </a:lvl5pPr>
      <a:lvl6pPr marL="457200" algn="ctr" defTabSz="1450975" rtl="0" fontAlgn="base">
        <a:spcBef>
          <a:spcPct val="0"/>
        </a:spcBef>
        <a:spcAft>
          <a:spcPct val="0"/>
        </a:spcAft>
        <a:defRPr sz="7000">
          <a:solidFill>
            <a:schemeClr val="tx1"/>
          </a:solidFill>
          <a:latin typeface="Arial" charset="0"/>
        </a:defRPr>
      </a:lvl6pPr>
      <a:lvl7pPr marL="914400" algn="ctr" defTabSz="1450975" rtl="0" fontAlgn="base">
        <a:spcBef>
          <a:spcPct val="0"/>
        </a:spcBef>
        <a:spcAft>
          <a:spcPct val="0"/>
        </a:spcAft>
        <a:defRPr sz="7000">
          <a:solidFill>
            <a:schemeClr val="tx1"/>
          </a:solidFill>
          <a:latin typeface="Arial" charset="0"/>
        </a:defRPr>
      </a:lvl7pPr>
      <a:lvl8pPr marL="1371600" algn="ctr" defTabSz="1450975" rtl="0" fontAlgn="base">
        <a:spcBef>
          <a:spcPct val="0"/>
        </a:spcBef>
        <a:spcAft>
          <a:spcPct val="0"/>
        </a:spcAft>
        <a:defRPr sz="7000">
          <a:solidFill>
            <a:schemeClr val="tx1"/>
          </a:solidFill>
          <a:latin typeface="Arial" charset="0"/>
        </a:defRPr>
      </a:lvl8pPr>
      <a:lvl9pPr marL="1828800" algn="ctr" defTabSz="1450975" rtl="0" fontAlgn="base">
        <a:spcBef>
          <a:spcPct val="0"/>
        </a:spcBef>
        <a:spcAft>
          <a:spcPct val="0"/>
        </a:spcAft>
        <a:defRPr sz="7000">
          <a:solidFill>
            <a:schemeClr val="tx1"/>
          </a:solidFill>
          <a:latin typeface="Arial" charset="0"/>
        </a:defRPr>
      </a:lvl9pPr>
    </p:titleStyle>
    <p:bodyStyle>
      <a:lvl1pPr marL="542925" indent="-542925" algn="l" defTabSz="1450975" rtl="0" eaLnBrk="0" fontAlgn="base" hangingPunct="0">
        <a:spcBef>
          <a:spcPct val="20000"/>
        </a:spcBef>
        <a:spcAft>
          <a:spcPct val="0"/>
        </a:spcAft>
        <a:buFont typeface="Arial" charset="0"/>
        <a:buChar char="•"/>
        <a:defRPr sz="5100" kern="1200">
          <a:solidFill>
            <a:schemeClr val="tx1"/>
          </a:solidFill>
          <a:latin typeface="+mn-lt"/>
          <a:ea typeface="+mn-ea"/>
          <a:cs typeface="+mn-cs"/>
        </a:defRPr>
      </a:lvl1pPr>
      <a:lvl2pPr marL="1177925" indent="-452438" algn="l" defTabSz="1450975" rtl="0" eaLnBrk="0" fontAlgn="base" hangingPunct="0">
        <a:spcBef>
          <a:spcPct val="20000"/>
        </a:spcBef>
        <a:spcAft>
          <a:spcPct val="0"/>
        </a:spcAft>
        <a:buFont typeface="Arial" charset="0"/>
        <a:buChar char="–"/>
        <a:defRPr sz="4400" kern="1200">
          <a:solidFill>
            <a:schemeClr val="tx1"/>
          </a:solidFill>
          <a:latin typeface="+mn-lt"/>
          <a:ea typeface="+mn-ea"/>
          <a:cs typeface="+mn-cs"/>
        </a:defRPr>
      </a:lvl2pPr>
      <a:lvl3pPr marL="1814513" indent="-361950" algn="l" defTabSz="1450975"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40000" indent="-361950" algn="l" defTabSz="14509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265488" indent="-361950" algn="l" defTabSz="14509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3991928" indent="-362903" algn="l" defTabSz="145161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733" indent="-362903" algn="l" defTabSz="145161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538" indent="-362903" algn="l" defTabSz="145161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9343" indent="-362903" algn="l" defTabSz="145161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610" rtl="0" eaLnBrk="1" latinLnBrk="0" hangingPunct="1">
        <a:defRPr sz="2900" kern="1200">
          <a:solidFill>
            <a:schemeClr val="tx1"/>
          </a:solidFill>
          <a:latin typeface="+mn-lt"/>
          <a:ea typeface="+mn-ea"/>
          <a:cs typeface="+mn-cs"/>
        </a:defRPr>
      </a:lvl1pPr>
      <a:lvl2pPr marL="725805" algn="l" defTabSz="1451610" rtl="0" eaLnBrk="1" latinLnBrk="0" hangingPunct="1">
        <a:defRPr sz="2900" kern="1200">
          <a:solidFill>
            <a:schemeClr val="tx1"/>
          </a:solidFill>
          <a:latin typeface="+mn-lt"/>
          <a:ea typeface="+mn-ea"/>
          <a:cs typeface="+mn-cs"/>
        </a:defRPr>
      </a:lvl2pPr>
      <a:lvl3pPr marL="1451610" algn="l" defTabSz="1451610" rtl="0" eaLnBrk="1" latinLnBrk="0" hangingPunct="1">
        <a:defRPr sz="2900" kern="1200">
          <a:solidFill>
            <a:schemeClr val="tx1"/>
          </a:solidFill>
          <a:latin typeface="+mn-lt"/>
          <a:ea typeface="+mn-ea"/>
          <a:cs typeface="+mn-cs"/>
        </a:defRPr>
      </a:lvl3pPr>
      <a:lvl4pPr marL="2177415" algn="l" defTabSz="1451610" rtl="0" eaLnBrk="1" latinLnBrk="0" hangingPunct="1">
        <a:defRPr sz="2900" kern="1200">
          <a:solidFill>
            <a:schemeClr val="tx1"/>
          </a:solidFill>
          <a:latin typeface="+mn-lt"/>
          <a:ea typeface="+mn-ea"/>
          <a:cs typeface="+mn-cs"/>
        </a:defRPr>
      </a:lvl4pPr>
      <a:lvl5pPr marL="2903220" algn="l" defTabSz="1451610" rtl="0" eaLnBrk="1" latinLnBrk="0" hangingPunct="1">
        <a:defRPr sz="2900" kern="1200">
          <a:solidFill>
            <a:schemeClr val="tx1"/>
          </a:solidFill>
          <a:latin typeface="+mn-lt"/>
          <a:ea typeface="+mn-ea"/>
          <a:cs typeface="+mn-cs"/>
        </a:defRPr>
      </a:lvl5pPr>
      <a:lvl6pPr marL="3629025" algn="l" defTabSz="1451610" rtl="0" eaLnBrk="1" latinLnBrk="0" hangingPunct="1">
        <a:defRPr sz="2900" kern="1200">
          <a:solidFill>
            <a:schemeClr val="tx1"/>
          </a:solidFill>
          <a:latin typeface="+mn-lt"/>
          <a:ea typeface="+mn-ea"/>
          <a:cs typeface="+mn-cs"/>
        </a:defRPr>
      </a:lvl6pPr>
      <a:lvl7pPr marL="4354830" algn="l" defTabSz="1451610" rtl="0" eaLnBrk="1" latinLnBrk="0" hangingPunct="1">
        <a:defRPr sz="2900" kern="1200">
          <a:solidFill>
            <a:schemeClr val="tx1"/>
          </a:solidFill>
          <a:latin typeface="+mn-lt"/>
          <a:ea typeface="+mn-ea"/>
          <a:cs typeface="+mn-cs"/>
        </a:defRPr>
      </a:lvl7pPr>
      <a:lvl8pPr marL="5080635" algn="l" defTabSz="1451610" rtl="0" eaLnBrk="1" latinLnBrk="0" hangingPunct="1">
        <a:defRPr sz="2900" kern="1200">
          <a:solidFill>
            <a:schemeClr val="tx1"/>
          </a:solidFill>
          <a:latin typeface="+mn-lt"/>
          <a:ea typeface="+mn-ea"/>
          <a:cs typeface="+mn-cs"/>
        </a:defRPr>
      </a:lvl8pPr>
      <a:lvl9pPr marL="5806440" algn="l" defTabSz="1451610"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959" y="366247"/>
            <a:ext cx="14633258" cy="152426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12959" y="2133971"/>
            <a:ext cx="14633258" cy="6035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12959" y="8476606"/>
            <a:ext cx="3793808" cy="486918"/>
          </a:xfrm>
          <a:prstGeom prst="rect">
            <a:avLst/>
          </a:prstGeom>
        </p:spPr>
        <p:txBody>
          <a:bodyPr vert="horz" lIns="91440" tIns="45720" rIns="91440" bIns="45720" rtlCol="0" anchor="ctr"/>
          <a:lstStyle>
            <a:lvl1pPr algn="l">
              <a:defRPr sz="1600">
                <a:solidFill>
                  <a:schemeClr val="tx1">
                    <a:tint val="75000"/>
                  </a:schemeClr>
                </a:solidFill>
              </a:defRPr>
            </a:lvl1pPr>
          </a:lstStyle>
          <a:p>
            <a:fld id="{B4DF337F-9A92-4629-9785-1F2172AC25C3}" type="datetimeFigureOut">
              <a:rPr lang="en-GB" smtClean="0"/>
              <a:t>22/10/2019</a:t>
            </a:fld>
            <a:endParaRPr lang="en-GB"/>
          </a:p>
        </p:txBody>
      </p:sp>
      <p:sp>
        <p:nvSpPr>
          <p:cNvPr id="5" name="Footer Placeholder 4"/>
          <p:cNvSpPr>
            <a:spLocks noGrp="1"/>
          </p:cNvSpPr>
          <p:nvPr>
            <p:ph type="ftr" sz="quarter" idx="3"/>
          </p:nvPr>
        </p:nvSpPr>
        <p:spPr>
          <a:xfrm>
            <a:off x="5555218" y="8476606"/>
            <a:ext cx="5148739" cy="486918"/>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652409" y="8476606"/>
            <a:ext cx="3793808" cy="486918"/>
          </a:xfrm>
          <a:prstGeom prst="rect">
            <a:avLst/>
          </a:prstGeom>
        </p:spPr>
        <p:txBody>
          <a:bodyPr vert="horz" lIns="91440" tIns="45720" rIns="91440" bIns="45720" rtlCol="0" anchor="ctr"/>
          <a:lstStyle>
            <a:lvl1pPr algn="r">
              <a:defRPr sz="1600">
                <a:solidFill>
                  <a:schemeClr val="tx1">
                    <a:tint val="75000"/>
                  </a:schemeClr>
                </a:solidFill>
              </a:defRPr>
            </a:lvl1pPr>
          </a:lstStyle>
          <a:p>
            <a:fld id="{50381A90-8DE5-41CD-A7F2-7648A3CD8F5B}" type="slidenum">
              <a:rPr lang="en-GB" smtClean="0"/>
              <a:t>‹#›</a:t>
            </a:fld>
            <a:endParaRPr lang="en-GB"/>
          </a:p>
        </p:txBody>
      </p:sp>
    </p:spTree>
    <p:extLst>
      <p:ext uri="{BB962C8B-B14F-4D97-AF65-F5344CB8AC3E}">
        <p14:creationId xmlns:p14="http://schemas.microsoft.com/office/powerpoint/2010/main" val="18659474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advClick="0">
    <p:fade/>
  </p:transition>
  <p:txStyles>
    <p:titleStyle>
      <a:lvl1pPr algn="ctr" defTabSz="1219444" rtl="0" eaLnBrk="1" latinLnBrk="0" hangingPunct="1">
        <a:spcBef>
          <a:spcPct val="0"/>
        </a:spcBef>
        <a:buNone/>
        <a:defRPr sz="5868"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anose="020B0604020202020204" pitchFamily="34" charset="0"/>
        <a:buChar char="•"/>
        <a:defRPr sz="4268" kern="1200">
          <a:solidFill>
            <a:schemeClr val="tx1"/>
          </a:solidFill>
          <a:latin typeface="+mn-lt"/>
          <a:ea typeface="+mn-ea"/>
          <a:cs typeface="+mn-cs"/>
        </a:defRPr>
      </a:lvl1pPr>
      <a:lvl2pPr marL="990798" indent="-381076" algn="l" defTabSz="1219444" rtl="0" eaLnBrk="1" latinLnBrk="0" hangingPunct="1">
        <a:spcBef>
          <a:spcPct val="20000"/>
        </a:spcBef>
        <a:buFont typeface="Arial" panose="020B0604020202020204" pitchFamily="34" charset="0"/>
        <a:buChar char="–"/>
        <a:defRPr sz="3734" kern="1200">
          <a:solidFill>
            <a:schemeClr val="tx1"/>
          </a:solidFill>
          <a:latin typeface="+mn-lt"/>
          <a:ea typeface="+mn-ea"/>
          <a:cs typeface="+mn-cs"/>
        </a:defRPr>
      </a:lvl2pPr>
      <a:lvl3pPr marL="1524305" indent="-304861" algn="l" defTabSz="1219444"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3pPr>
      <a:lvl4pPr marL="2134027" indent="-304861" algn="l" defTabSz="121944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749" indent="-304861" algn="l" defTabSz="121944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3471" indent="-304861" algn="l" defTabSz="121944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3192" indent="-304861" algn="l" defTabSz="121944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914" indent="-304861" algn="l" defTabSz="121944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636" indent="-304861" algn="l" defTabSz="121944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Full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9" y="1588"/>
            <a:ext cx="16253176" cy="914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White line"/>
          <p:cNvPicPr>
            <a:picLocks noChangeAspect="1"/>
          </p:cNvPicPr>
          <p:nvPr/>
        </p:nvPicPr>
        <p:blipFill>
          <a:blip r:embed="rId4"/>
          <a:stretch>
            <a:fillRect/>
          </a:stretch>
        </p:blipFill>
        <p:spPr>
          <a:xfrm>
            <a:off x="444336" y="1247020"/>
            <a:ext cx="15370502" cy="12703"/>
          </a:xfrm>
          <a:prstGeom prst="rect">
            <a:avLst/>
          </a:prstGeom>
        </p:spPr>
      </p:pic>
      <p:pic>
        <p:nvPicPr>
          <p:cNvPr id="11" name="pagination O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2414" y="8052815"/>
            <a:ext cx="266761" cy="622442"/>
          </a:xfrm>
          <a:prstGeom prst="rect">
            <a:avLst/>
          </a:prstGeom>
        </p:spPr>
      </p:pic>
      <p:grpSp>
        <p:nvGrpSpPr>
          <p:cNvPr id="13" name="pagination ON"/>
          <p:cNvGrpSpPr/>
          <p:nvPr/>
        </p:nvGrpSpPr>
        <p:grpSpPr>
          <a:xfrm>
            <a:off x="16259175" y="8052815"/>
            <a:ext cx="2350035" cy="622442"/>
            <a:chOff x="13909139" y="8052815"/>
            <a:chExt cx="2350035" cy="622442"/>
          </a:xfrm>
        </p:grpSpPr>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909139" y="8052815"/>
              <a:ext cx="2350035" cy="622442"/>
            </a:xfrm>
            <a:prstGeom prst="rect">
              <a:avLst/>
            </a:prstGeom>
          </p:spPr>
        </p:pic>
        <p:sp>
          <p:nvSpPr>
            <p:cNvPr id="15" name="Rectangle 14">
              <a:hlinkClick r:id="" action="ppaction://hlinkshowjump?jump=previousslide"/>
            </p:cNvPr>
            <p:cNvSpPr/>
            <p:nvPr userDrawn="1"/>
          </p:nvSpPr>
          <p:spPr>
            <a:xfrm>
              <a:off x="14182725"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 action="ppaction://hlinkshowjump?jump=nextslide"/>
            </p:cNvPr>
            <p:cNvSpPr/>
            <p:nvPr userDrawn="1"/>
          </p:nvSpPr>
          <p:spPr>
            <a:xfrm>
              <a:off x="15373349"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 action="ppaction://hlinkshowjump?jump=firstslide"/>
            </p:cNvPr>
            <p:cNvSpPr/>
            <p:nvPr userDrawn="1"/>
          </p:nvSpPr>
          <p:spPr>
            <a:xfrm>
              <a:off x="14611350" y="8052815"/>
              <a:ext cx="761999"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81335" y="7582808"/>
            <a:ext cx="2731122" cy="1092449"/>
          </a:xfrm>
          <a:prstGeom prst="rect">
            <a:avLst/>
          </a:prstGeom>
        </p:spPr>
      </p:pic>
      <p:sp>
        <p:nvSpPr>
          <p:cNvPr id="19" name="TextBox 18"/>
          <p:cNvSpPr txBox="1"/>
          <p:nvPr/>
        </p:nvSpPr>
        <p:spPr>
          <a:xfrm>
            <a:off x="248047" y="6305535"/>
            <a:ext cx="12588240" cy="2185214"/>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ea typeface="Batang" panose="02030600000101010101" pitchFamily="18" charset="-127"/>
                <a:cs typeface="Adobe Devanagari" pitchFamily="18" charset="0"/>
              </a:rPr>
              <a:t>Ruth Bacigalupo </a:t>
            </a:r>
          </a:p>
          <a:p>
            <a:r>
              <a:rPr lang="en-GB" sz="3200" dirty="0" smtClean="0">
                <a:solidFill>
                  <a:schemeClr val="bg1"/>
                </a:solidFill>
                <a:latin typeface="Century Gothic" panose="020B0502020202020204" pitchFamily="34" charset="0"/>
                <a:ea typeface="Batang" panose="02030600000101010101" pitchFamily="18" charset="-127"/>
                <a:cs typeface="Adobe Devanagari" pitchFamily="18" charset="0"/>
              </a:rPr>
              <a:t>Economic Policy &amp; EU Transition Team</a:t>
            </a:r>
          </a:p>
          <a:p>
            <a:r>
              <a:rPr lang="en-GB" sz="3200" dirty="0" smtClean="0">
                <a:solidFill>
                  <a:schemeClr val="bg1"/>
                </a:solidFill>
                <a:latin typeface="Century Gothic" panose="020B0502020202020204" pitchFamily="34" charset="0"/>
                <a:ea typeface="Batang" panose="02030600000101010101" pitchFamily="18" charset="-127"/>
                <a:cs typeface="Adobe Devanagari" pitchFamily="18" charset="0"/>
              </a:rPr>
              <a:t>Economy &amp; Transport Department</a:t>
            </a:r>
          </a:p>
          <a:p>
            <a:r>
              <a:rPr lang="en-GB" sz="3200" dirty="0" smtClean="0">
                <a:solidFill>
                  <a:schemeClr val="bg1"/>
                </a:solidFill>
                <a:latin typeface="Century Gothic" panose="020B0502020202020204" pitchFamily="34" charset="0"/>
                <a:ea typeface="Batang" panose="02030600000101010101" pitchFamily="18" charset="-127"/>
                <a:cs typeface="Adobe Devanagari" pitchFamily="18" charset="0"/>
              </a:rPr>
              <a:t>Welsh Government</a:t>
            </a:r>
          </a:p>
        </p:txBody>
      </p:sp>
      <p:sp>
        <p:nvSpPr>
          <p:cNvPr id="20" name="TextBox 19"/>
          <p:cNvSpPr txBox="1"/>
          <p:nvPr/>
        </p:nvSpPr>
        <p:spPr>
          <a:xfrm>
            <a:off x="3901440" y="1719848"/>
            <a:ext cx="9342120" cy="1938992"/>
          </a:xfrm>
          <a:prstGeom prst="rect">
            <a:avLst/>
          </a:prstGeom>
          <a:noFill/>
        </p:spPr>
        <p:txBody>
          <a:bodyPr wrap="square" rtlCol="0">
            <a:spAutoFit/>
          </a:bodyPr>
          <a:lstStyle/>
          <a:p>
            <a:r>
              <a:rPr lang="en-US" sz="12000" spc="3000" dirty="0" smtClean="0">
                <a:solidFill>
                  <a:schemeClr val="bg1"/>
                </a:solidFill>
                <a:latin typeface="Century Gothic" panose="020B0502020202020204" pitchFamily="34" charset="0"/>
                <a:ea typeface="Batang" panose="02030600000101010101" pitchFamily="18" charset="-127"/>
                <a:cs typeface="Adobe Devanagari" pitchFamily="18" charset="0"/>
              </a:rPr>
              <a:t>BREXIT</a:t>
            </a:r>
            <a:endParaRPr lang="en-GB" sz="12000" spc="3000" dirty="0" smtClean="0">
              <a:solidFill>
                <a:schemeClr val="bg1"/>
              </a:solidFill>
              <a:latin typeface="Century Gothic" panose="020B0502020202020204" pitchFamily="34" charset="0"/>
              <a:ea typeface="Batang" panose="02030600000101010101" pitchFamily="18" charset="-127"/>
              <a:cs typeface="Adobe Devanagari" pitchFamily="18" charset="0"/>
            </a:endParaRPr>
          </a:p>
        </p:txBody>
      </p:sp>
    </p:spTree>
    <p:extLst>
      <p:ext uri="{BB962C8B-B14F-4D97-AF65-F5344CB8AC3E}">
        <p14:creationId xmlns:p14="http://schemas.microsoft.com/office/powerpoint/2010/main" val="3054698426"/>
      </p:ext>
    </p:extLst>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Skills &amp; Individual Support</a:t>
            </a:r>
          </a:p>
          <a:p>
            <a:r>
              <a:rPr lang="en-GB" dirty="0" smtClean="0"/>
              <a:t>Financial and business support</a:t>
            </a:r>
          </a:p>
          <a:p>
            <a:r>
              <a:rPr lang="en-GB" dirty="0" smtClean="0"/>
              <a:t>https://gov.wales/no-deal-action-plan</a:t>
            </a:r>
          </a:p>
          <a:p>
            <a:pPr>
              <a:buFont typeface="Arial" panose="020B0604020202020204" pitchFamily="34" charset="0"/>
              <a:buChar char="•"/>
            </a:pPr>
            <a:endParaRPr lang="en-GB" dirty="0"/>
          </a:p>
        </p:txBody>
      </p:sp>
      <p:sp>
        <p:nvSpPr>
          <p:cNvPr id="3" name="Text Placeholder 2"/>
          <p:cNvSpPr>
            <a:spLocks noGrp="1"/>
          </p:cNvSpPr>
          <p:nvPr>
            <p:ph type="body" sz="quarter" idx="10"/>
          </p:nvPr>
        </p:nvSpPr>
        <p:spPr/>
        <p:txBody>
          <a:bodyPr/>
          <a:lstStyle/>
          <a:p>
            <a:r>
              <a:rPr lang="en-GB" dirty="0" smtClean="0"/>
              <a:t>No Deal Action Plan</a:t>
            </a:r>
            <a:endParaRPr lang="en-GB" dirty="0"/>
          </a:p>
        </p:txBody>
      </p:sp>
      <p:pic>
        <p:nvPicPr>
          <p:cNvPr id="5" name="Picture 4"/>
          <p:cNvPicPr>
            <a:picLocks noChangeAspect="1"/>
          </p:cNvPicPr>
          <p:nvPr/>
        </p:nvPicPr>
        <p:blipFill>
          <a:blip r:embed="rId3"/>
          <a:stretch>
            <a:fillRect/>
          </a:stretch>
        </p:blipFill>
        <p:spPr>
          <a:xfrm>
            <a:off x="10324222" y="4481135"/>
            <a:ext cx="5050439" cy="4058017"/>
          </a:xfrm>
          <a:prstGeom prst="rect">
            <a:avLst/>
          </a:prstGeom>
        </p:spPr>
      </p:pic>
    </p:spTree>
    <p:extLst>
      <p:ext uri="{BB962C8B-B14F-4D97-AF65-F5344CB8AC3E}">
        <p14:creationId xmlns:p14="http://schemas.microsoft.com/office/powerpoint/2010/main" val="767082134"/>
      </p:ext>
    </p:extLst>
  </p:cSld>
  <p:clrMapOvr>
    <a:masterClrMapping/>
  </p:clrMapOvr>
  <p:transition spd="slow"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129646" y="2316291"/>
            <a:ext cx="5144611" cy="6126257"/>
          </a:xfrm>
        </p:spPr>
        <p:txBody>
          <a:bodyPr/>
          <a:lstStyle/>
          <a:p>
            <a:pPr>
              <a:spcAft>
                <a:spcPts val="3000"/>
              </a:spcAft>
            </a:pPr>
            <a:r>
              <a:rPr lang="en-GB" dirty="0" smtClean="0">
                <a:solidFill>
                  <a:schemeClr val="bg1"/>
                </a:solidFill>
              </a:rPr>
              <a:t>The Welsh economy</a:t>
            </a:r>
          </a:p>
          <a:p>
            <a:pPr>
              <a:spcAft>
                <a:spcPts val="3000"/>
              </a:spcAft>
            </a:pPr>
            <a:r>
              <a:rPr lang="en-GB" dirty="0" smtClean="0">
                <a:solidFill>
                  <a:schemeClr val="bg1"/>
                </a:solidFill>
              </a:rPr>
              <a:t>Businesses </a:t>
            </a:r>
          </a:p>
          <a:p>
            <a:pPr>
              <a:spcAft>
                <a:spcPts val="3000"/>
              </a:spcAft>
            </a:pPr>
            <a:r>
              <a:rPr lang="en-GB" dirty="0" smtClean="0">
                <a:solidFill>
                  <a:schemeClr val="bg1"/>
                </a:solidFill>
              </a:rPr>
              <a:t>Employees</a:t>
            </a:r>
            <a:endParaRPr lang="en-GB" dirty="0">
              <a:solidFill>
                <a:schemeClr val="bg1"/>
              </a:solidFill>
            </a:endParaRPr>
          </a:p>
          <a:p>
            <a:pPr>
              <a:spcAft>
                <a:spcPts val="3000"/>
              </a:spcAft>
            </a:pPr>
            <a:r>
              <a:rPr lang="en-GB" dirty="0" smtClean="0">
                <a:solidFill>
                  <a:schemeClr val="bg1"/>
                </a:solidFill>
              </a:rPr>
              <a:t>Households </a:t>
            </a:r>
          </a:p>
          <a:p>
            <a:pPr>
              <a:spcAft>
                <a:spcPts val="3000"/>
              </a:spcAft>
            </a:pPr>
            <a:r>
              <a:rPr lang="en-GB" dirty="0" smtClean="0">
                <a:solidFill>
                  <a:schemeClr val="bg1"/>
                </a:solidFill>
              </a:rPr>
              <a:t>Consumers</a:t>
            </a:r>
          </a:p>
          <a:p>
            <a:pPr>
              <a:spcAft>
                <a:spcPts val="3000"/>
              </a:spcAft>
            </a:pPr>
            <a:endParaRPr lang="en-GB" dirty="0" smtClean="0">
              <a:solidFill>
                <a:schemeClr val="bg1"/>
              </a:solidFill>
            </a:endParaRPr>
          </a:p>
        </p:txBody>
      </p:sp>
      <p:sp>
        <p:nvSpPr>
          <p:cNvPr id="5" name="Text Placeholder 4"/>
          <p:cNvSpPr>
            <a:spLocks noGrp="1"/>
          </p:cNvSpPr>
          <p:nvPr>
            <p:ph type="body" sz="quarter" idx="10"/>
          </p:nvPr>
        </p:nvSpPr>
        <p:spPr>
          <a:xfrm>
            <a:off x="2125663" y="928771"/>
            <a:ext cx="6003925" cy="1555121"/>
          </a:xfrm>
        </p:spPr>
        <p:txBody>
          <a:bodyPr/>
          <a:lstStyle/>
          <a:p>
            <a:r>
              <a:rPr lang="en-GB" dirty="0" smtClean="0">
                <a:solidFill>
                  <a:schemeClr val="bg1"/>
                </a:solidFill>
              </a:rPr>
              <a:t>Economic Impacts</a:t>
            </a:r>
            <a:endParaRPr lang="en-GB" dirty="0">
              <a:solidFill>
                <a:schemeClr val="bg1"/>
              </a:solidFill>
            </a:endParaRPr>
          </a:p>
          <a:p>
            <a:endParaRPr lang="en-GB" dirty="0">
              <a:solidFill>
                <a:schemeClr val="bg1"/>
              </a:solidFill>
            </a:endParaRPr>
          </a:p>
        </p:txBody>
      </p:sp>
      <p:pic>
        <p:nvPicPr>
          <p:cNvPr id="7" name="pagination 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2414" y="8052815"/>
            <a:ext cx="266761" cy="622442"/>
          </a:xfrm>
          <a:prstGeom prst="rect">
            <a:avLst/>
          </a:prstGeom>
        </p:spPr>
      </p:pic>
      <p:grpSp>
        <p:nvGrpSpPr>
          <p:cNvPr id="9" name="pagination ON"/>
          <p:cNvGrpSpPr/>
          <p:nvPr/>
        </p:nvGrpSpPr>
        <p:grpSpPr>
          <a:xfrm>
            <a:off x="16259175" y="8052815"/>
            <a:ext cx="2350035" cy="622442"/>
            <a:chOff x="13909139" y="8052815"/>
            <a:chExt cx="2350035" cy="622442"/>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09139" y="8052815"/>
              <a:ext cx="2350035" cy="622442"/>
            </a:xfrm>
            <a:prstGeom prst="rect">
              <a:avLst/>
            </a:prstGeom>
          </p:spPr>
        </p:pic>
        <p:sp>
          <p:nvSpPr>
            <p:cNvPr id="11" name="Rectangle 10">
              <a:hlinkClick r:id="" action="ppaction://hlinkshowjump?jump=previousslide"/>
            </p:cNvPr>
            <p:cNvSpPr/>
            <p:nvPr userDrawn="1"/>
          </p:nvSpPr>
          <p:spPr>
            <a:xfrm>
              <a:off x="14182725"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 action="ppaction://hlinkshowjump?jump=nextslide"/>
            </p:cNvPr>
            <p:cNvSpPr/>
            <p:nvPr userDrawn="1"/>
          </p:nvSpPr>
          <p:spPr>
            <a:xfrm>
              <a:off x="15373349"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 action="ppaction://hlinkshowjump?jump=firstslide"/>
            </p:cNvPr>
            <p:cNvSpPr/>
            <p:nvPr userDrawn="1"/>
          </p:nvSpPr>
          <p:spPr>
            <a:xfrm>
              <a:off x="14611350" y="8052815"/>
              <a:ext cx="761999"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icture Placeholder 1"/>
          <p:cNvSpPr>
            <a:spLocks noGrp="1"/>
          </p:cNvSpPr>
          <p:nvPr>
            <p:ph type="pic" sz="quarter" idx="13"/>
          </p:nvPr>
        </p:nvSpPr>
        <p:spPr/>
      </p:sp>
      <p:pic>
        <p:nvPicPr>
          <p:cNvPr id="1026" name="Picture 2" descr="C:\Users\sharpen\Downloads\SVW-C36-1213-043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350" b="5143"/>
          <a:stretch/>
        </p:blipFill>
        <p:spPr bwMode="auto">
          <a:xfrm>
            <a:off x="8185110" y="0"/>
            <a:ext cx="8074065" cy="914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05994"/>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722 3.05556E-6 L -0.14247 3.05556E-6 " pathEditMode="relative" rAng="0" ptsTypes="AA">
                                      <p:cBhvr>
                                        <p:cTn id="6" dur="500" fill="hold"/>
                                        <p:tgtEl>
                                          <p:spTgt spid="9"/>
                                        </p:tgtEl>
                                        <p:attrNameLst>
                                          <p:attrName>ppt_x</p:attrName>
                                          <p:attrName>ppt_y</p:attrName>
                                        </p:attrNameLst>
                                      </p:cBhvr>
                                      <p:rCtr x="-10734" y="0"/>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722 3.05556E-6 L 0.25 3.05556E-6 " pathEditMode="relative" rAng="0" ptsTypes="AA">
                                      <p:cBhvr>
                                        <p:cTn id="11" dur="500" fill="hold"/>
                                        <p:tgtEl>
                                          <p:spTgt spid="9"/>
                                        </p:tgtEl>
                                        <p:attrNameLst>
                                          <p:attrName>ppt_x</p:attrName>
                                          <p:attrName>ppt_y</p:attrName>
                                        </p:attrNameLst>
                                      </p:cBhvr>
                                      <p:rCtr x="8890" y="0"/>
                                    </p:animMotion>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smtClean="0">
                <a:solidFill>
                  <a:schemeClr val="bg1"/>
                </a:solidFill>
              </a:rPr>
              <a:t>Wales’ economy – </a:t>
            </a:r>
            <a:r>
              <a:rPr lang="en-GB" dirty="0" err="1" smtClean="0">
                <a:solidFill>
                  <a:schemeClr val="bg1"/>
                </a:solidFill>
              </a:rPr>
              <a:t>gva</a:t>
            </a:r>
            <a:r>
              <a:rPr lang="en-GB" dirty="0" smtClean="0">
                <a:solidFill>
                  <a:schemeClr val="bg1"/>
                </a:solidFill>
              </a:rPr>
              <a:t> by sector</a:t>
            </a:r>
            <a:endParaRPr lang="en-GB" dirty="0">
              <a:solidFill>
                <a:schemeClr val="bg1"/>
              </a:solidFill>
            </a:endParaRPr>
          </a:p>
        </p:txBody>
      </p:sp>
      <p:sp>
        <p:nvSpPr>
          <p:cNvPr id="2" name="Title 1"/>
          <p:cNvSpPr>
            <a:spLocks noGrp="1"/>
          </p:cNvSpPr>
          <p:nvPr>
            <p:ph type="title" idx="4294967295"/>
          </p:nvPr>
        </p:nvSpPr>
        <p:spPr/>
        <p:txBody>
          <a:bodyPr>
            <a:normAutofit fontScale="90000"/>
          </a:bodyPr>
          <a:lstStyle/>
          <a:p>
            <a:r>
              <a:rPr lang="en-GB" sz="6401" b="1" dirty="0"/>
              <a:t>Wales’ Economy</a:t>
            </a:r>
          </a:p>
        </p:txBody>
      </p:sp>
      <p:sp>
        <p:nvSpPr>
          <p:cNvPr id="3" name="Content Placeholder 2"/>
          <p:cNvSpPr>
            <a:spLocks noGrp="1"/>
          </p:cNvSpPr>
          <p:nvPr>
            <p:ph idx="4294967295"/>
          </p:nvPr>
        </p:nvSpPr>
        <p:spPr>
          <a:xfrm>
            <a:off x="0" y="2460625"/>
            <a:ext cx="10975975" cy="5708650"/>
          </a:xfrm>
        </p:spPr>
        <p:txBody>
          <a:bodyPr/>
          <a:lstStyle/>
          <a:p>
            <a:r>
              <a:rPr lang="en-GB" dirty="0" smtClean="0"/>
              <a:t>                    </a:t>
            </a:r>
            <a:endParaRPr lang="en-GB" sz="3201" dirty="0"/>
          </a:p>
          <a:p>
            <a:pPr marL="0" indent="0">
              <a:buNone/>
            </a:pP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583355258"/>
              </p:ext>
            </p:extLst>
          </p:nvPr>
        </p:nvGraphicFramePr>
        <p:xfrm>
          <a:off x="563880" y="1730861"/>
          <a:ext cx="15316200" cy="69734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36166" y="8317860"/>
            <a:ext cx="4993421" cy="379656"/>
          </a:xfrm>
          <a:prstGeom prst="rect">
            <a:avLst/>
          </a:prstGeom>
          <a:noFill/>
        </p:spPr>
        <p:txBody>
          <a:bodyPr wrap="square" rtlCol="0">
            <a:spAutoFit/>
          </a:bodyPr>
          <a:lstStyle/>
          <a:p>
            <a:r>
              <a:rPr lang="en-GB" sz="1867" i="1" dirty="0"/>
              <a:t>Source: Stats Wales</a:t>
            </a:r>
          </a:p>
        </p:txBody>
      </p:sp>
    </p:spTree>
    <p:extLst>
      <p:ext uri="{BB962C8B-B14F-4D97-AF65-F5344CB8AC3E}">
        <p14:creationId xmlns:p14="http://schemas.microsoft.com/office/powerpoint/2010/main" val="2864710030"/>
      </p:ext>
    </p:extLst>
  </p:cSld>
  <p:clrMapOvr>
    <a:masterClrMapping/>
  </p:clrMapOvr>
  <p:transition spd="slow"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07725" y="1997805"/>
            <a:ext cx="12077675" cy="6196082"/>
          </a:xfrm>
        </p:spPr>
        <p:txBody>
          <a:bodyPr/>
          <a:lstStyle/>
          <a:p>
            <a:r>
              <a:rPr lang="en-GB" dirty="0" smtClean="0"/>
              <a:t>Top 3 countries for UK exports – Germany, France &amp; USA</a:t>
            </a:r>
          </a:p>
          <a:p>
            <a:r>
              <a:rPr lang="en-GB" dirty="0" smtClean="0"/>
              <a:t>Top 3 commodities exported – machinery and transport equipment, mineral fuels lubricants and related materials, manufactured goods classified chiefly by material.</a:t>
            </a:r>
          </a:p>
          <a:p>
            <a:r>
              <a:rPr lang="en-GB" dirty="0"/>
              <a:t>Machinery and Transport </a:t>
            </a:r>
            <a:r>
              <a:rPr lang="en-GB" dirty="0" smtClean="0"/>
              <a:t>is </a:t>
            </a:r>
            <a:r>
              <a:rPr lang="en-GB" dirty="0"/>
              <a:t>by far the largest category of goods exports from Wales and accounted for </a:t>
            </a:r>
            <a:r>
              <a:rPr lang="en-GB" b="1" dirty="0"/>
              <a:t>49.6% of exports by value in 2018</a:t>
            </a:r>
            <a:r>
              <a:rPr lang="en-GB" dirty="0"/>
              <a:t>.  Of these exports, </a:t>
            </a:r>
            <a:r>
              <a:rPr lang="en-GB" b="1" dirty="0"/>
              <a:t>63% were to the EU</a:t>
            </a:r>
            <a:r>
              <a:rPr lang="en-GB" dirty="0"/>
              <a:t>.</a:t>
            </a:r>
          </a:p>
          <a:p>
            <a:endParaRPr lang="en-GB" dirty="0" smtClean="0"/>
          </a:p>
          <a:p>
            <a:endParaRPr lang="en-GB" dirty="0" smtClean="0"/>
          </a:p>
          <a:p>
            <a:endParaRPr lang="en-GB" dirty="0"/>
          </a:p>
        </p:txBody>
      </p:sp>
      <p:sp>
        <p:nvSpPr>
          <p:cNvPr id="3" name="Text Placeholder 2"/>
          <p:cNvSpPr>
            <a:spLocks noGrp="1"/>
          </p:cNvSpPr>
          <p:nvPr>
            <p:ph type="body" sz="quarter" idx="10"/>
          </p:nvPr>
        </p:nvSpPr>
        <p:spPr/>
        <p:txBody>
          <a:bodyPr/>
          <a:lstStyle/>
          <a:p>
            <a:r>
              <a:rPr lang="en-GB" dirty="0" smtClean="0"/>
              <a:t>Trade in goods</a:t>
            </a:r>
            <a:endParaRPr lang="en-GB" dirty="0"/>
          </a:p>
        </p:txBody>
      </p:sp>
    </p:spTree>
    <p:extLst>
      <p:ext uri="{BB962C8B-B14F-4D97-AF65-F5344CB8AC3E}">
        <p14:creationId xmlns:p14="http://schemas.microsoft.com/office/powerpoint/2010/main" val="192041029"/>
      </p:ext>
    </p:extLst>
  </p:cSld>
  <p:clrMapOvr>
    <a:masterClrMapping/>
  </p:clrMapOvr>
  <p:transition spd="slow"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29645" y="8031891"/>
            <a:ext cx="12077675" cy="634435"/>
          </a:xfrm>
        </p:spPr>
        <p:txBody>
          <a:bodyPr/>
          <a:lstStyle/>
          <a:p>
            <a:pPr marL="0" indent="0">
              <a:buNone/>
            </a:pPr>
            <a:r>
              <a:rPr lang="en-GB" sz="2000" dirty="0" smtClean="0">
                <a:solidFill>
                  <a:schemeClr val="bg1"/>
                </a:solidFill>
              </a:rPr>
              <a:t>Make UK – 3</a:t>
            </a:r>
            <a:r>
              <a:rPr lang="en-GB" sz="2000" baseline="30000" dirty="0" smtClean="0">
                <a:solidFill>
                  <a:schemeClr val="bg1"/>
                </a:solidFill>
              </a:rPr>
              <a:t>rd</a:t>
            </a:r>
            <a:r>
              <a:rPr lang="en-GB" sz="2000" dirty="0" smtClean="0">
                <a:solidFill>
                  <a:schemeClr val="bg1"/>
                </a:solidFill>
              </a:rPr>
              <a:t> Quarter 2019 Manufacturing Outlook Report</a:t>
            </a:r>
          </a:p>
        </p:txBody>
      </p:sp>
      <p:sp>
        <p:nvSpPr>
          <p:cNvPr id="3" name="Text Placeholder 2"/>
          <p:cNvSpPr>
            <a:spLocks noGrp="1"/>
          </p:cNvSpPr>
          <p:nvPr>
            <p:ph type="body" sz="quarter" idx="10"/>
          </p:nvPr>
        </p:nvSpPr>
        <p:spPr/>
        <p:txBody>
          <a:bodyPr/>
          <a:lstStyle/>
          <a:p>
            <a:r>
              <a:rPr lang="en-GB" dirty="0" smtClean="0">
                <a:solidFill>
                  <a:schemeClr val="bg1"/>
                </a:solidFill>
              </a:rPr>
              <a:t>Real impacts</a:t>
            </a:r>
            <a:endParaRPr lang="en-GB" dirty="0">
              <a:solidFill>
                <a:schemeClr val="bg1"/>
              </a:solidFill>
            </a:endParaRPr>
          </a:p>
        </p:txBody>
      </p:sp>
      <p:sp>
        <p:nvSpPr>
          <p:cNvPr id="4" name="Rectangle 3"/>
          <p:cNvSpPr/>
          <p:nvPr/>
        </p:nvSpPr>
        <p:spPr>
          <a:xfrm>
            <a:off x="2125664" y="2697461"/>
            <a:ext cx="12282314" cy="3539430"/>
          </a:xfrm>
          <a:prstGeom prst="rect">
            <a:avLst/>
          </a:prstGeom>
        </p:spPr>
        <p:txBody>
          <a:bodyPr wrap="square">
            <a:spAutoFit/>
          </a:bodyPr>
          <a:lstStyle/>
          <a:p>
            <a:r>
              <a:rPr lang="en-GB" sz="3200" i="1" dirty="0">
                <a:solidFill>
                  <a:schemeClr val="bg1"/>
                </a:solidFill>
                <a:latin typeface="Arial" panose="020B0604020202020204" pitchFamily="34" charset="0"/>
                <a:cs typeface="Arial" panose="020B0604020202020204" pitchFamily="34" charset="0"/>
              </a:rPr>
              <a:t>“Both domestic and export orders have contracted this quarter, for the third quarter in a row. At the very time we need to be trading more, our survey results and members reports indicate that foreign customers are abandoning their British suppliers to Brexit uncertainty and this is having knock-on consequences for domestic demand as well.”</a:t>
            </a:r>
            <a:endParaRPr lang="en-GB" dirty="0">
              <a:solidFill>
                <a:schemeClr val="bg1"/>
              </a:solidFill>
            </a:endParaRPr>
          </a:p>
          <a:p>
            <a:r>
              <a:rPr lang="en-GB" sz="3200" i="1" dirty="0">
                <a:solidFill>
                  <a:srgbClr val="444444"/>
                </a:solidFill>
                <a:latin typeface="Arial" panose="020B0604020202020204" pitchFamily="34" charset="0"/>
                <a:cs typeface="Arial" panose="020B0604020202020204" pitchFamily="34" charset="0"/>
              </a:rPr>
              <a:t> </a:t>
            </a:r>
            <a:endParaRPr lang="en-GB" dirty="0"/>
          </a:p>
        </p:txBody>
      </p:sp>
    </p:spTree>
    <p:extLst>
      <p:ext uri="{BB962C8B-B14F-4D97-AF65-F5344CB8AC3E}">
        <p14:creationId xmlns:p14="http://schemas.microsoft.com/office/powerpoint/2010/main" val="3150547343"/>
      </p:ext>
    </p:extLst>
  </p:cSld>
  <p:clrMapOvr>
    <a:masterClrMapping/>
  </p:clrMapOvr>
  <p:transition spd="slow"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In 2017, services accounted for </a:t>
            </a:r>
            <a:r>
              <a:rPr lang="en-GB" b="1" dirty="0"/>
              <a:t>71.4% </a:t>
            </a:r>
            <a:r>
              <a:rPr lang="en-GB" dirty="0"/>
              <a:t>of Welsh GVA, valued at </a:t>
            </a:r>
            <a:r>
              <a:rPr lang="en-GB" b="1" dirty="0"/>
              <a:t>£44.4bn</a:t>
            </a:r>
            <a:r>
              <a:rPr lang="en-GB" dirty="0" smtClean="0"/>
              <a:t>.</a:t>
            </a:r>
            <a:endParaRPr lang="en-GB" dirty="0"/>
          </a:p>
          <a:p>
            <a:r>
              <a:rPr lang="en-GB" dirty="0"/>
              <a:t>In 2018, 1.13 million people were employed in service industries in Wales. </a:t>
            </a:r>
          </a:p>
          <a:p>
            <a:r>
              <a:rPr lang="en-GB" dirty="0"/>
              <a:t>The majority of these were within </a:t>
            </a:r>
            <a:r>
              <a:rPr lang="en-GB" b="1" dirty="0"/>
              <a:t>Professional Business Services</a:t>
            </a:r>
            <a:r>
              <a:rPr lang="en-GB" dirty="0"/>
              <a:t> (including legal services, consultancy, accountancy, and customer services) 4.5% of Welsh economy.  </a:t>
            </a:r>
          </a:p>
          <a:p>
            <a:endParaRPr lang="en-GB" dirty="0" smtClean="0"/>
          </a:p>
          <a:p>
            <a:endParaRPr lang="en-GB" dirty="0" smtClean="0"/>
          </a:p>
          <a:p>
            <a:endParaRPr lang="en-GB" dirty="0"/>
          </a:p>
        </p:txBody>
      </p:sp>
      <p:sp>
        <p:nvSpPr>
          <p:cNvPr id="3" name="Text Placeholder 2"/>
          <p:cNvSpPr>
            <a:spLocks noGrp="1"/>
          </p:cNvSpPr>
          <p:nvPr>
            <p:ph type="body" sz="quarter" idx="10"/>
          </p:nvPr>
        </p:nvSpPr>
        <p:spPr/>
        <p:txBody>
          <a:bodyPr/>
          <a:lstStyle/>
          <a:p>
            <a:r>
              <a:rPr lang="en-GB" dirty="0" smtClean="0"/>
              <a:t>Trade in services</a:t>
            </a:r>
            <a:endParaRPr lang="en-GB" dirty="0"/>
          </a:p>
        </p:txBody>
      </p:sp>
    </p:spTree>
    <p:extLst>
      <p:ext uri="{BB962C8B-B14F-4D97-AF65-F5344CB8AC3E}">
        <p14:creationId xmlns:p14="http://schemas.microsoft.com/office/powerpoint/2010/main" val="1915211677"/>
      </p:ext>
    </p:extLst>
  </p:cSld>
  <p:clrMapOvr>
    <a:masterClrMapping/>
  </p:clrMapOvr>
  <p:transition spd="slow"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530556" y="1638384"/>
            <a:ext cx="12077675" cy="7132543"/>
          </a:xfrm>
        </p:spPr>
        <p:txBody>
          <a:bodyPr/>
          <a:lstStyle/>
          <a:p>
            <a:pPr marL="0" indent="0">
              <a:buNone/>
            </a:pPr>
            <a:r>
              <a:rPr lang="en-GB" b="1" dirty="0" smtClean="0">
                <a:solidFill>
                  <a:schemeClr val="bg1"/>
                </a:solidFill>
              </a:rPr>
              <a:t>Overcoming hard to fill vacancies</a:t>
            </a:r>
          </a:p>
          <a:p>
            <a:r>
              <a:rPr lang="en-GB" dirty="0" smtClean="0">
                <a:solidFill>
                  <a:schemeClr val="bg1"/>
                </a:solidFill>
              </a:rPr>
              <a:t>Most businesses have not tried to recruit overseas workers – of the 32% businesses that have over half (51%) recruited EU nationals only.</a:t>
            </a:r>
          </a:p>
          <a:p>
            <a:pPr marL="0" indent="0">
              <a:buNone/>
            </a:pPr>
            <a:r>
              <a:rPr lang="en-GB" dirty="0" smtClean="0">
                <a:solidFill>
                  <a:schemeClr val="bg1"/>
                </a:solidFill>
              </a:rPr>
              <a:t> </a:t>
            </a:r>
            <a:r>
              <a:rPr lang="en-GB" b="1" dirty="0" smtClean="0">
                <a:solidFill>
                  <a:schemeClr val="bg1"/>
                </a:solidFill>
              </a:rPr>
              <a:t>Overcoming skills gaps</a:t>
            </a:r>
          </a:p>
          <a:p>
            <a:r>
              <a:rPr lang="en-GB" dirty="0" smtClean="0">
                <a:solidFill>
                  <a:schemeClr val="bg1"/>
                </a:solidFill>
              </a:rPr>
              <a:t>Most businesses have not recruited or tried to recruit non UK nationals - of the 13% that have, over half (55%) recruited EU nationals only.</a:t>
            </a:r>
          </a:p>
          <a:p>
            <a:endParaRPr lang="en-GB" dirty="0">
              <a:solidFill>
                <a:schemeClr val="bg1"/>
              </a:solidFill>
            </a:endParaRPr>
          </a:p>
        </p:txBody>
      </p:sp>
      <p:sp>
        <p:nvSpPr>
          <p:cNvPr id="3" name="Text Placeholder 2"/>
          <p:cNvSpPr>
            <a:spLocks noGrp="1"/>
          </p:cNvSpPr>
          <p:nvPr>
            <p:ph type="body" sz="quarter" idx="10"/>
          </p:nvPr>
        </p:nvSpPr>
        <p:spPr/>
        <p:txBody>
          <a:bodyPr/>
          <a:lstStyle/>
          <a:p>
            <a:r>
              <a:rPr lang="en-GB" dirty="0" smtClean="0">
                <a:solidFill>
                  <a:schemeClr val="bg1"/>
                </a:solidFill>
              </a:rPr>
              <a:t>Wales - people and skills</a:t>
            </a:r>
            <a:endParaRPr lang="en-GB" dirty="0">
              <a:solidFill>
                <a:schemeClr val="bg1"/>
              </a:solidFill>
            </a:endParaRPr>
          </a:p>
        </p:txBody>
      </p:sp>
    </p:spTree>
    <p:extLst>
      <p:ext uri="{BB962C8B-B14F-4D97-AF65-F5344CB8AC3E}">
        <p14:creationId xmlns:p14="http://schemas.microsoft.com/office/powerpoint/2010/main" val="2385163293"/>
      </p:ext>
    </p:extLst>
  </p:cSld>
  <p:clrMapOvr>
    <a:masterClrMapping/>
  </p:clrMapOvr>
  <p:transition spd="slow"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Foreign Direct Investment down</a:t>
            </a:r>
          </a:p>
          <a:p>
            <a:r>
              <a:rPr lang="en-GB" dirty="0" smtClean="0"/>
              <a:t>Supply chain impacts</a:t>
            </a:r>
          </a:p>
          <a:p>
            <a:r>
              <a:rPr lang="en-GB" dirty="0" smtClean="0"/>
              <a:t>International Strategy – consultation closed </a:t>
            </a:r>
          </a:p>
          <a:p>
            <a:r>
              <a:rPr lang="en-GB" dirty="0" smtClean="0"/>
              <a:t>UK/Japan trade deal  - consultation live – 4 November</a:t>
            </a:r>
          </a:p>
          <a:p>
            <a:pPr marL="0" indent="0">
              <a:buNone/>
            </a:pPr>
            <a:r>
              <a:rPr lang="en-GB" dirty="0"/>
              <a:t>https://www.gov.uk/government/consultations/trade-with-japan</a:t>
            </a:r>
            <a:endParaRPr lang="en-GB" dirty="0" smtClean="0"/>
          </a:p>
          <a:p>
            <a:pPr marL="0" indent="0">
              <a:buNone/>
            </a:pPr>
            <a:endParaRPr lang="en-GB" dirty="0"/>
          </a:p>
        </p:txBody>
      </p:sp>
      <p:sp>
        <p:nvSpPr>
          <p:cNvPr id="3" name="Text Placeholder 2"/>
          <p:cNvSpPr>
            <a:spLocks noGrp="1"/>
          </p:cNvSpPr>
          <p:nvPr>
            <p:ph type="body" sz="quarter" idx="10"/>
          </p:nvPr>
        </p:nvSpPr>
        <p:spPr/>
        <p:txBody>
          <a:bodyPr/>
          <a:lstStyle/>
          <a:p>
            <a:r>
              <a:rPr lang="en-GB" dirty="0" smtClean="0"/>
              <a:t>Welsh - Inward Investment</a:t>
            </a:r>
            <a:endParaRPr lang="en-GB" dirty="0"/>
          </a:p>
        </p:txBody>
      </p:sp>
      <p:pic>
        <p:nvPicPr>
          <p:cNvPr id="6" name="Picture 5"/>
          <p:cNvPicPr>
            <a:picLocks noChangeAspect="1"/>
          </p:cNvPicPr>
          <p:nvPr/>
        </p:nvPicPr>
        <p:blipFill>
          <a:blip r:embed="rId3"/>
          <a:stretch>
            <a:fillRect/>
          </a:stretch>
        </p:blipFill>
        <p:spPr>
          <a:xfrm>
            <a:off x="11992647" y="1166648"/>
            <a:ext cx="3461678" cy="5109341"/>
          </a:xfrm>
          <a:prstGeom prst="rect">
            <a:avLst/>
          </a:prstGeom>
        </p:spPr>
      </p:pic>
    </p:spTree>
    <p:extLst>
      <p:ext uri="{BB962C8B-B14F-4D97-AF65-F5344CB8AC3E}">
        <p14:creationId xmlns:p14="http://schemas.microsoft.com/office/powerpoint/2010/main" val="3802499871"/>
      </p:ext>
    </p:extLst>
  </p:cSld>
  <p:clrMapOvr>
    <a:masterClrMapping/>
  </p:clrMapOvr>
  <p:transition spd="slow"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b="1" dirty="0" smtClean="0">
                <a:solidFill>
                  <a:schemeClr val="bg1"/>
                </a:solidFill>
              </a:rPr>
              <a:t>Export support </a:t>
            </a:r>
            <a:r>
              <a:rPr lang="en-GB" dirty="0" smtClean="0">
                <a:solidFill>
                  <a:schemeClr val="bg1"/>
                </a:solidFill>
              </a:rPr>
              <a:t>– pan Wales network of WG export advisers &amp; tailored programme for Welsh businesses including trade missions</a:t>
            </a:r>
          </a:p>
          <a:p>
            <a:r>
              <a:rPr lang="en-GB" b="1" dirty="0" smtClean="0">
                <a:solidFill>
                  <a:schemeClr val="bg1"/>
                </a:solidFill>
              </a:rPr>
              <a:t>Collaboration</a:t>
            </a:r>
            <a:r>
              <a:rPr lang="en-GB" dirty="0" smtClean="0">
                <a:solidFill>
                  <a:schemeClr val="bg1"/>
                </a:solidFill>
              </a:rPr>
              <a:t> – cross public sector</a:t>
            </a:r>
          </a:p>
          <a:p>
            <a:r>
              <a:rPr lang="en-GB" b="1" dirty="0" smtClean="0">
                <a:solidFill>
                  <a:schemeClr val="bg1"/>
                </a:solidFill>
              </a:rPr>
              <a:t>International presence </a:t>
            </a:r>
            <a:r>
              <a:rPr lang="en-GB" dirty="0" smtClean="0">
                <a:solidFill>
                  <a:schemeClr val="bg1"/>
                </a:solidFill>
              </a:rPr>
              <a:t>– new overseas offices / consultation on new International Strategy</a:t>
            </a:r>
          </a:p>
          <a:p>
            <a:r>
              <a:rPr lang="en-GB" b="1" dirty="0" smtClean="0">
                <a:solidFill>
                  <a:schemeClr val="bg1"/>
                </a:solidFill>
              </a:rPr>
              <a:t>Trade Survey Wales </a:t>
            </a:r>
            <a:r>
              <a:rPr lang="en-GB" dirty="0" smtClean="0">
                <a:solidFill>
                  <a:schemeClr val="bg1"/>
                </a:solidFill>
              </a:rPr>
              <a:t>– sent to 8,000 businesses in Wales</a:t>
            </a:r>
          </a:p>
          <a:p>
            <a:r>
              <a:rPr lang="en-GB" b="1" dirty="0" smtClean="0">
                <a:solidFill>
                  <a:schemeClr val="bg1"/>
                </a:solidFill>
              </a:rPr>
              <a:t>Marketing business support </a:t>
            </a:r>
            <a:r>
              <a:rPr lang="en-GB" dirty="0" smtClean="0">
                <a:solidFill>
                  <a:schemeClr val="bg1"/>
                </a:solidFill>
              </a:rPr>
              <a:t>– selling Wales in the world</a:t>
            </a:r>
          </a:p>
          <a:p>
            <a:r>
              <a:rPr lang="en-GB" b="1" dirty="0">
                <a:solidFill>
                  <a:schemeClr val="bg1"/>
                </a:solidFill>
              </a:rPr>
              <a:t>Business Resilience </a:t>
            </a:r>
            <a:r>
              <a:rPr lang="en-GB" b="1" dirty="0" smtClean="0">
                <a:solidFill>
                  <a:schemeClr val="bg1"/>
                </a:solidFill>
              </a:rPr>
              <a:t>Grant</a:t>
            </a:r>
            <a:r>
              <a:rPr lang="en-GB" dirty="0" smtClean="0">
                <a:solidFill>
                  <a:schemeClr val="bg1"/>
                </a:solidFill>
              </a:rPr>
              <a:t> – practical support, now closed</a:t>
            </a:r>
            <a:endParaRPr lang="en-GB" dirty="0">
              <a:solidFill>
                <a:schemeClr val="bg1"/>
              </a:solidFill>
            </a:endParaRPr>
          </a:p>
          <a:p>
            <a:endParaRPr lang="en-GB" dirty="0"/>
          </a:p>
        </p:txBody>
      </p:sp>
      <p:sp>
        <p:nvSpPr>
          <p:cNvPr id="3" name="Text Placeholder 2"/>
          <p:cNvSpPr>
            <a:spLocks noGrp="1"/>
          </p:cNvSpPr>
          <p:nvPr>
            <p:ph type="body" sz="quarter" idx="10"/>
          </p:nvPr>
        </p:nvSpPr>
        <p:spPr>
          <a:xfrm>
            <a:off x="2125663" y="928771"/>
            <a:ext cx="14133512" cy="1278401"/>
          </a:xfrm>
        </p:spPr>
        <p:txBody>
          <a:bodyPr/>
          <a:lstStyle/>
          <a:p>
            <a:r>
              <a:rPr lang="en-GB" dirty="0" smtClean="0">
                <a:solidFill>
                  <a:schemeClr val="bg1"/>
                </a:solidFill>
              </a:rPr>
              <a:t>What has Welsh government to prepare wales – </a:t>
            </a:r>
            <a:r>
              <a:rPr lang="en-GB" dirty="0" err="1" smtClean="0">
                <a:solidFill>
                  <a:schemeClr val="bg1"/>
                </a:solidFill>
              </a:rPr>
              <a:t>brexit</a:t>
            </a:r>
            <a:r>
              <a:rPr lang="en-GB" dirty="0" smtClean="0">
                <a:solidFill>
                  <a:schemeClr val="bg1"/>
                </a:solidFill>
              </a:rPr>
              <a:t> Resilience PROGRAMME</a:t>
            </a:r>
            <a:endParaRPr lang="en-GB" dirty="0">
              <a:solidFill>
                <a:schemeClr val="bg1"/>
              </a:solidFill>
            </a:endParaRPr>
          </a:p>
        </p:txBody>
      </p:sp>
    </p:spTree>
    <p:extLst>
      <p:ext uri="{BB962C8B-B14F-4D97-AF65-F5344CB8AC3E}">
        <p14:creationId xmlns:p14="http://schemas.microsoft.com/office/powerpoint/2010/main" val="946903819"/>
      </p:ext>
    </p:extLst>
  </p:cSld>
  <p:clrMapOvr>
    <a:masterClrMapping/>
  </p:clrMapOvr>
  <p:transition spd="slow"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420197" y="2060342"/>
            <a:ext cx="12077675" cy="6736817"/>
          </a:xfrm>
        </p:spPr>
        <p:txBody>
          <a:bodyPr/>
          <a:lstStyle/>
          <a:p>
            <a:pPr marL="0" indent="0">
              <a:buNone/>
            </a:pPr>
            <a:r>
              <a:rPr lang="en-GB" b="1" dirty="0" smtClean="0">
                <a:solidFill>
                  <a:schemeClr val="bg1"/>
                </a:solidFill>
              </a:rPr>
              <a:t>Accessed via Welsh Government Regional teams (North, Mid &amp; South West and South East Wales)</a:t>
            </a:r>
          </a:p>
          <a:p>
            <a:r>
              <a:rPr lang="en-GB" dirty="0" smtClean="0">
                <a:solidFill>
                  <a:schemeClr val="bg1"/>
                </a:solidFill>
              </a:rPr>
              <a:t>Welsh Government repayable business finance </a:t>
            </a:r>
          </a:p>
          <a:p>
            <a:r>
              <a:rPr lang="en-GB" dirty="0" smtClean="0">
                <a:solidFill>
                  <a:schemeClr val="bg1"/>
                </a:solidFill>
              </a:rPr>
              <a:t>Sector specific support – food, tourism, creative, environmental</a:t>
            </a:r>
          </a:p>
          <a:p>
            <a:r>
              <a:rPr lang="en-GB" dirty="0" smtClean="0">
                <a:solidFill>
                  <a:schemeClr val="bg1"/>
                </a:solidFill>
              </a:rPr>
              <a:t>Skills support</a:t>
            </a:r>
          </a:p>
          <a:p>
            <a:pPr marL="0" indent="0">
              <a:buNone/>
            </a:pPr>
            <a:r>
              <a:rPr lang="en-GB" b="1" dirty="0" smtClean="0">
                <a:solidFill>
                  <a:schemeClr val="bg1"/>
                </a:solidFill>
              </a:rPr>
              <a:t>Accessed via Development Bank of Wales (DBW)</a:t>
            </a:r>
          </a:p>
          <a:p>
            <a:r>
              <a:rPr lang="en-GB" dirty="0" smtClean="0">
                <a:solidFill>
                  <a:schemeClr val="bg1"/>
                </a:solidFill>
              </a:rPr>
              <a:t>Over £500m available to invest in Welsh businesses</a:t>
            </a:r>
          </a:p>
          <a:p>
            <a:r>
              <a:rPr lang="en-GB" dirty="0" smtClean="0">
                <a:solidFill>
                  <a:schemeClr val="bg1"/>
                </a:solidFill>
              </a:rPr>
              <a:t>Loan and equity based finance, £1K - £5m.</a:t>
            </a:r>
          </a:p>
          <a:p>
            <a:pPr marL="0" indent="0">
              <a:buNone/>
            </a:pPr>
            <a:endParaRPr lang="en-GB" dirty="0"/>
          </a:p>
        </p:txBody>
      </p:sp>
      <p:sp>
        <p:nvSpPr>
          <p:cNvPr id="3" name="Text Placeholder 2"/>
          <p:cNvSpPr>
            <a:spLocks noGrp="1"/>
          </p:cNvSpPr>
          <p:nvPr>
            <p:ph type="body" sz="quarter" idx="10"/>
          </p:nvPr>
        </p:nvSpPr>
        <p:spPr>
          <a:xfrm>
            <a:off x="2125663" y="928771"/>
            <a:ext cx="14133512" cy="1131571"/>
          </a:xfrm>
        </p:spPr>
        <p:txBody>
          <a:bodyPr/>
          <a:lstStyle/>
          <a:p>
            <a:r>
              <a:rPr lang="en-GB" dirty="0" smtClean="0">
                <a:solidFill>
                  <a:schemeClr val="bg1"/>
                </a:solidFill>
              </a:rPr>
              <a:t>Welsh government Business SUPPORT – financial &amp; non financial</a:t>
            </a:r>
            <a:endParaRPr lang="en-GB" dirty="0">
              <a:solidFill>
                <a:schemeClr val="bg1"/>
              </a:solidFill>
            </a:endParaRPr>
          </a:p>
        </p:txBody>
      </p:sp>
      <p:pic>
        <p:nvPicPr>
          <p:cNvPr id="5" name="Picture 4"/>
          <p:cNvPicPr>
            <a:picLocks noChangeAspect="1"/>
          </p:cNvPicPr>
          <p:nvPr/>
        </p:nvPicPr>
        <p:blipFill>
          <a:blip r:embed="rId3"/>
          <a:stretch>
            <a:fillRect/>
          </a:stretch>
        </p:blipFill>
        <p:spPr>
          <a:xfrm>
            <a:off x="11947392" y="6905298"/>
            <a:ext cx="3735525" cy="1697966"/>
          </a:xfrm>
          <a:prstGeom prst="rect">
            <a:avLst/>
          </a:prstGeom>
        </p:spPr>
      </p:pic>
    </p:spTree>
    <p:extLst>
      <p:ext uri="{BB962C8B-B14F-4D97-AF65-F5344CB8AC3E}">
        <p14:creationId xmlns:p14="http://schemas.microsoft.com/office/powerpoint/2010/main" val="1398486204"/>
      </p:ext>
    </p:extLst>
  </p:cSld>
  <p:clrMapOvr>
    <a:masterClrMapping/>
  </p:clrMapOvr>
  <p:transition spd="slow"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881823" y="1638384"/>
            <a:ext cx="13678217" cy="6196082"/>
          </a:xfrm>
        </p:spPr>
        <p:txBody>
          <a:bodyPr/>
          <a:lstStyle/>
          <a:p>
            <a:pPr lvl="0"/>
            <a:r>
              <a:rPr lang="en-GB" sz="2000" dirty="0"/>
              <a:t>If you are an importer or exporter you </a:t>
            </a:r>
            <a:r>
              <a:rPr lang="en-GB" sz="2000" b="1" dirty="0"/>
              <a:t>must</a:t>
            </a:r>
            <a:r>
              <a:rPr lang="en-GB" sz="2000" dirty="0"/>
              <a:t> have an </a:t>
            </a:r>
            <a:r>
              <a:rPr lang="en-GB" sz="2000" b="1" dirty="0"/>
              <a:t>Economic Registration and Identification (EORI) number </a:t>
            </a:r>
            <a:r>
              <a:rPr lang="en-GB" sz="2000" dirty="0"/>
              <a:t>to continue to trade with the EU. If you don’t already have yours, you </a:t>
            </a:r>
            <a:r>
              <a:rPr lang="en-GB" sz="2000" dirty="0" smtClean="0"/>
              <a:t>can get an EORI number </a:t>
            </a:r>
            <a:r>
              <a:rPr lang="en-GB" sz="2000" dirty="0"/>
              <a:t>on </a:t>
            </a:r>
            <a:r>
              <a:rPr lang="en-GB" sz="2000" b="1" dirty="0"/>
              <a:t>GOV.UK.</a:t>
            </a:r>
            <a:r>
              <a:rPr lang="en-GB" sz="2000" dirty="0"/>
              <a:t> Having an EORI number is just the first step to continue to import or export. Follow </a:t>
            </a:r>
            <a:r>
              <a:rPr lang="en-GB" sz="2000" dirty="0" smtClean="0"/>
              <a:t>these import and export </a:t>
            </a:r>
            <a:r>
              <a:rPr lang="en-GB" sz="2000" dirty="0"/>
              <a:t>processes to trade with EU and non-EU countries.</a:t>
            </a:r>
          </a:p>
          <a:p>
            <a:pPr lvl="0"/>
            <a:r>
              <a:rPr lang="en-GB" sz="2000" dirty="0"/>
              <a:t>If you transfer personal data into the UK, make sure you continue to comply with GDPR regulations. </a:t>
            </a:r>
            <a:r>
              <a:rPr lang="en-GB" sz="2000" dirty="0" smtClean="0"/>
              <a:t> Leaving the EU : 6 steps to take on </a:t>
            </a:r>
            <a:r>
              <a:rPr lang="en-GB" sz="2000" b="1" dirty="0" smtClean="0"/>
              <a:t>ico.org.uk</a:t>
            </a:r>
            <a:r>
              <a:rPr lang="en-GB" sz="2000" dirty="0" smtClean="0"/>
              <a:t> and updated information on </a:t>
            </a:r>
            <a:r>
              <a:rPr lang="en-GB" sz="2000" b="1" dirty="0" smtClean="0"/>
              <a:t>http://newsletter.ico.org.uk/g/1bkZnCvtmMgNKQBtCSZ/wv</a:t>
            </a:r>
            <a:endParaRPr lang="en-GB" sz="2000" b="1" dirty="0"/>
          </a:p>
          <a:p>
            <a:pPr lvl="0"/>
            <a:r>
              <a:rPr lang="en-GB" sz="2000" dirty="0"/>
              <a:t>If you employ EU Citizens they will need to apply by 31 December 2020 to remain in the UK through the EU settled Status Scheme. </a:t>
            </a:r>
            <a:r>
              <a:rPr lang="en-GB" sz="2000" dirty="0" smtClean="0"/>
              <a:t> </a:t>
            </a:r>
            <a:r>
              <a:rPr lang="en-GB" sz="2000" b="1" dirty="0" smtClean="0"/>
              <a:t>EU Settlement Scheme : employer toolkit </a:t>
            </a:r>
            <a:r>
              <a:rPr lang="en-GB" sz="2000" dirty="0"/>
              <a:t>on GOV.UK</a:t>
            </a:r>
          </a:p>
          <a:p>
            <a:pPr lvl="0"/>
            <a:r>
              <a:rPr lang="en-GB" sz="2000" dirty="0"/>
              <a:t>If you are a manufacturer, check regulatory requirements for UK and EU markets for labelling, approvals and testing. </a:t>
            </a:r>
            <a:r>
              <a:rPr lang="en-GB" sz="2000" dirty="0" smtClean="0"/>
              <a:t> </a:t>
            </a:r>
            <a:r>
              <a:rPr lang="en-GB" sz="2000" b="1" dirty="0" smtClean="0"/>
              <a:t>Regulations and standards after </a:t>
            </a:r>
            <a:r>
              <a:rPr lang="en-GB" sz="2000" b="1" dirty="0" err="1" smtClean="0"/>
              <a:t>Brexit</a:t>
            </a:r>
            <a:r>
              <a:rPr lang="en-GB" sz="2000" b="1" dirty="0" smtClean="0"/>
              <a:t> </a:t>
            </a:r>
            <a:r>
              <a:rPr lang="en-GB" sz="2000" dirty="0"/>
              <a:t>on GOV.UK</a:t>
            </a:r>
          </a:p>
          <a:p>
            <a:pPr lvl="0"/>
            <a:r>
              <a:rPr lang="en-GB" sz="2000" dirty="0"/>
              <a:t>Visit </a:t>
            </a:r>
            <a:r>
              <a:rPr lang="en-GB" sz="2000" dirty="0" smtClean="0"/>
              <a:t>the </a:t>
            </a:r>
            <a:r>
              <a:rPr lang="en-GB" sz="2000" b="1" dirty="0" smtClean="0"/>
              <a:t>Business Wales </a:t>
            </a:r>
            <a:r>
              <a:rPr lang="en-GB" sz="2000" b="1" dirty="0" err="1" smtClean="0"/>
              <a:t>Brexit</a:t>
            </a:r>
            <a:r>
              <a:rPr lang="en-GB" sz="2000" b="1" dirty="0" smtClean="0"/>
              <a:t> Portal </a:t>
            </a:r>
            <a:r>
              <a:rPr lang="en-GB" sz="2000" dirty="0"/>
              <a:t>to assess how prepared your business is and get detailed and expert advice</a:t>
            </a:r>
            <a:r>
              <a:rPr lang="en-GB" sz="2000" dirty="0" smtClean="0"/>
              <a:t>.</a:t>
            </a:r>
            <a:r>
              <a:rPr lang="en-GB" sz="2000" dirty="0"/>
              <a:t> </a:t>
            </a:r>
            <a:endParaRPr lang="en-GB" dirty="0"/>
          </a:p>
        </p:txBody>
      </p:sp>
      <p:sp>
        <p:nvSpPr>
          <p:cNvPr id="3" name="Text Placeholder 2"/>
          <p:cNvSpPr>
            <a:spLocks noGrp="1"/>
          </p:cNvSpPr>
          <p:nvPr>
            <p:ph type="body" sz="quarter" idx="10"/>
          </p:nvPr>
        </p:nvSpPr>
        <p:spPr/>
        <p:txBody>
          <a:bodyPr/>
          <a:lstStyle/>
          <a:p>
            <a:r>
              <a:rPr lang="en-GB" dirty="0" smtClean="0"/>
              <a:t>Preparing for </a:t>
            </a:r>
            <a:r>
              <a:rPr lang="en-GB" dirty="0" err="1" smtClean="0"/>
              <a:t>Brexit</a:t>
            </a:r>
            <a:r>
              <a:rPr lang="en-GB" dirty="0" smtClean="0"/>
              <a:t> – must do</a:t>
            </a:r>
            <a:endParaRPr lang="en-GB" dirty="0"/>
          </a:p>
        </p:txBody>
      </p:sp>
    </p:spTree>
    <p:extLst>
      <p:ext uri="{BB962C8B-B14F-4D97-AF65-F5344CB8AC3E}">
        <p14:creationId xmlns:p14="http://schemas.microsoft.com/office/powerpoint/2010/main" val="2987679707"/>
      </p:ext>
    </p:extLst>
  </p:cSld>
  <p:clrMapOvr>
    <a:masterClrMapping/>
  </p:clrMapOvr>
  <p:transition spd="slow"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GB" b="1" dirty="0" smtClean="0">
                <a:solidFill>
                  <a:schemeClr val="bg1"/>
                </a:solidFill>
              </a:rPr>
              <a:t>Accessed via Business Wales website or 03000 6 03000</a:t>
            </a:r>
          </a:p>
          <a:p>
            <a:r>
              <a:rPr lang="en-GB" dirty="0" smtClean="0">
                <a:solidFill>
                  <a:schemeClr val="bg1"/>
                </a:solidFill>
              </a:rPr>
              <a:t>Business Wales – SME support – face to face advice, workshops and funding</a:t>
            </a:r>
          </a:p>
          <a:p>
            <a:r>
              <a:rPr lang="en-GB" dirty="0" err="1" smtClean="0">
                <a:solidFill>
                  <a:schemeClr val="bg1"/>
                </a:solidFill>
              </a:rPr>
              <a:t>Brexit</a:t>
            </a:r>
            <a:r>
              <a:rPr lang="en-GB" dirty="0" smtClean="0">
                <a:solidFill>
                  <a:schemeClr val="bg1"/>
                </a:solidFill>
              </a:rPr>
              <a:t> support now fully committed - </a:t>
            </a:r>
            <a:r>
              <a:rPr lang="en-GB" dirty="0" err="1" smtClean="0">
                <a:solidFill>
                  <a:schemeClr val="bg1"/>
                </a:solidFill>
              </a:rPr>
              <a:t>Brexit</a:t>
            </a:r>
            <a:r>
              <a:rPr lang="en-GB" dirty="0" smtClean="0">
                <a:solidFill>
                  <a:schemeClr val="bg1"/>
                </a:solidFill>
              </a:rPr>
              <a:t> Resilience Fund</a:t>
            </a:r>
          </a:p>
          <a:p>
            <a:r>
              <a:rPr lang="en-GB" dirty="0" smtClean="0">
                <a:solidFill>
                  <a:schemeClr val="bg1"/>
                </a:solidFill>
              </a:rPr>
              <a:t>www.businesswales.gov.uk</a:t>
            </a:r>
          </a:p>
          <a:p>
            <a:pPr marL="0" indent="0">
              <a:buNone/>
            </a:pPr>
            <a:r>
              <a:rPr lang="en-GB" dirty="0" smtClean="0"/>
              <a:t>/</a:t>
            </a:r>
            <a:endParaRPr lang="en-GB" dirty="0"/>
          </a:p>
        </p:txBody>
      </p:sp>
      <p:sp>
        <p:nvSpPr>
          <p:cNvPr id="3" name="Text Placeholder 2"/>
          <p:cNvSpPr>
            <a:spLocks noGrp="1"/>
          </p:cNvSpPr>
          <p:nvPr>
            <p:ph type="body" sz="quarter" idx="10"/>
          </p:nvPr>
        </p:nvSpPr>
        <p:spPr>
          <a:xfrm>
            <a:off x="2125663" y="928771"/>
            <a:ext cx="14133512" cy="1131571"/>
          </a:xfrm>
        </p:spPr>
        <p:txBody>
          <a:bodyPr/>
          <a:lstStyle/>
          <a:p>
            <a:r>
              <a:rPr lang="en-GB" dirty="0" smtClean="0">
                <a:solidFill>
                  <a:schemeClr val="bg1"/>
                </a:solidFill>
              </a:rPr>
              <a:t>Business wales support for business –financial &amp; non financial</a:t>
            </a:r>
            <a:endParaRPr lang="en-GB" dirty="0">
              <a:solidFill>
                <a:schemeClr val="bg1"/>
              </a:solidFill>
            </a:endParaRPr>
          </a:p>
        </p:txBody>
      </p:sp>
      <p:pic>
        <p:nvPicPr>
          <p:cNvPr id="4" name="Picture 3"/>
          <p:cNvPicPr>
            <a:picLocks noChangeAspect="1"/>
          </p:cNvPicPr>
          <p:nvPr/>
        </p:nvPicPr>
        <p:blipFill>
          <a:blip r:embed="rId3"/>
          <a:stretch>
            <a:fillRect/>
          </a:stretch>
        </p:blipFill>
        <p:spPr>
          <a:xfrm>
            <a:off x="11002229" y="5789610"/>
            <a:ext cx="4644862" cy="2876717"/>
          </a:xfrm>
          <a:prstGeom prst="rect">
            <a:avLst/>
          </a:prstGeom>
        </p:spPr>
      </p:pic>
    </p:spTree>
    <p:extLst>
      <p:ext uri="{BB962C8B-B14F-4D97-AF65-F5344CB8AC3E}">
        <p14:creationId xmlns:p14="http://schemas.microsoft.com/office/powerpoint/2010/main" val="3162321905"/>
      </p:ext>
    </p:extLst>
  </p:cSld>
  <p:clrMapOvr>
    <a:masterClrMapping/>
  </p:clrMapOvr>
  <p:transition spd="slow"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29645" y="2470244"/>
            <a:ext cx="13115609" cy="6209732"/>
          </a:xfrm>
        </p:spPr>
        <p:txBody>
          <a:bodyPr/>
          <a:lstStyle/>
          <a:p>
            <a:pPr>
              <a:buClr>
                <a:srgbClr val="E30613"/>
              </a:buClr>
              <a:buSzPct val="100000"/>
            </a:pPr>
            <a:r>
              <a:rPr lang="en-GB" dirty="0" smtClean="0"/>
              <a:t>Business Wales Brexit </a:t>
            </a:r>
            <a:r>
              <a:rPr lang="en-GB" dirty="0"/>
              <a:t>Portal</a:t>
            </a:r>
            <a:r>
              <a:rPr lang="en-GB" dirty="0" smtClean="0"/>
              <a:t>: https://businesswales.gov.wales/brexit/ </a:t>
            </a:r>
          </a:p>
          <a:p>
            <a:pPr>
              <a:buClr>
                <a:srgbClr val="E30613"/>
              </a:buClr>
              <a:buSzPct val="100000"/>
            </a:pPr>
            <a:r>
              <a:rPr lang="en-GB" dirty="0" err="1" smtClean="0"/>
              <a:t>Paratoi</a:t>
            </a:r>
            <a:r>
              <a:rPr lang="en-GB" dirty="0" smtClean="0"/>
              <a:t> Cymru / Preparing Wales: https://beta.gov.wales/preparing-wales</a:t>
            </a:r>
          </a:p>
          <a:p>
            <a:pPr>
              <a:buClr>
                <a:srgbClr val="E30613"/>
              </a:buClr>
              <a:buSzPct val="100000"/>
            </a:pPr>
            <a:r>
              <a:rPr lang="en-GB" dirty="0" smtClean="0"/>
              <a:t>Get </a:t>
            </a:r>
            <a:r>
              <a:rPr lang="en-GB" dirty="0"/>
              <a:t>ready for </a:t>
            </a:r>
            <a:r>
              <a:rPr lang="en-GB" dirty="0" err="1" smtClean="0"/>
              <a:t>Brexit</a:t>
            </a:r>
            <a:r>
              <a:rPr lang="en-GB" dirty="0" smtClean="0"/>
              <a:t>: www.gov.uk/brexit</a:t>
            </a:r>
          </a:p>
          <a:p>
            <a:pPr>
              <a:buClr>
                <a:srgbClr val="E30613"/>
              </a:buClr>
              <a:buSzPct val="100000"/>
            </a:pPr>
            <a:r>
              <a:rPr lang="en-GB" dirty="0" smtClean="0"/>
              <a:t>Reporting technical barriers to trade – https://www.great.gov.uk/report-trade-barrier/</a:t>
            </a:r>
          </a:p>
          <a:p>
            <a:pPr>
              <a:buClr>
                <a:srgbClr val="E30613"/>
              </a:buClr>
              <a:buSzPct val="100000"/>
            </a:pPr>
            <a:r>
              <a:rPr lang="en-GB" dirty="0" smtClean="0"/>
              <a:t>UK Government UK/Japan trade deal consultation - </a:t>
            </a:r>
            <a:r>
              <a:rPr lang="en-GB" dirty="0"/>
              <a:t>https://www.gov.uk/government/consultations/trade-with-japan</a:t>
            </a:r>
          </a:p>
          <a:p>
            <a:pPr>
              <a:buClr>
                <a:srgbClr val="E30613"/>
              </a:buClr>
              <a:buSzPct val="100000"/>
            </a:pPr>
            <a:endParaRPr lang="en-GB" dirty="0">
              <a:solidFill>
                <a:schemeClr val="tx2">
                  <a:lumMod val="20000"/>
                  <a:lumOff val="80000"/>
                </a:schemeClr>
              </a:solidFill>
            </a:endParaRPr>
          </a:p>
          <a:p>
            <a:pPr>
              <a:buClr>
                <a:srgbClr val="E30613"/>
              </a:buClr>
              <a:buSzPct val="100000"/>
            </a:pPr>
            <a:endParaRPr lang="en-GB" dirty="0"/>
          </a:p>
        </p:txBody>
      </p:sp>
      <p:sp>
        <p:nvSpPr>
          <p:cNvPr id="3" name="Text Placeholder 2"/>
          <p:cNvSpPr>
            <a:spLocks noGrp="1"/>
          </p:cNvSpPr>
          <p:nvPr>
            <p:ph type="body" sz="quarter" idx="10"/>
          </p:nvPr>
        </p:nvSpPr>
        <p:spPr/>
        <p:txBody>
          <a:bodyPr/>
          <a:lstStyle/>
          <a:p>
            <a:r>
              <a:rPr lang="en-GB" dirty="0" smtClean="0"/>
              <a:t>RESOURCES</a:t>
            </a:r>
            <a:endParaRPr lang="en-GB" dirty="0"/>
          </a:p>
        </p:txBody>
      </p:sp>
    </p:spTree>
    <p:extLst>
      <p:ext uri="{BB962C8B-B14F-4D97-AF65-F5344CB8AC3E}">
        <p14:creationId xmlns:p14="http://schemas.microsoft.com/office/powerpoint/2010/main" val="2430663402"/>
      </p:ext>
    </p:extLst>
  </p:cSld>
  <p:clrMapOvr>
    <a:masterClrMapping/>
  </p:clrMapOvr>
  <p:transition spd="slow" advClick="0">
    <p:fade/>
  </p:transition>
  <p:timing>
    <p:tnLst>
      <p:par>
        <p:cTn id="1" dur="indefinite" restart="never" nodeType="tmRoot"/>
      </p:par>
    </p:tnLst>
    <p:bldLst>
      <p:bldP spid="2" grpId="0" build="p">
        <p:tmplLst>
          <p:tmpl lvl="1">
            <p:tnLst>
              <p:par>
                <p:cTn presetID="10"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4E4E4E"/>
                      </p:to>
                    </p:animClr>
                  </p:subTnLst>
                </p:cTn>
              </p:par>
            </p:tnLst>
          </p:tmpl>
        </p:tmplLst>
      </p:bldP>
      <p:bldP spid="2" grpId="1" build="p">
        <p:tmplLst>
          <p:tmpl lvl="1">
            <p:tnLst>
              <p:par>
                <p:cTn presetID="10"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4E4E4E"/>
                      </p:to>
                    </p:animClr>
                  </p:sub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Full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9" y="1588"/>
            <a:ext cx="16253176" cy="914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White line"/>
          <p:cNvPicPr>
            <a:picLocks noChangeAspect="1"/>
          </p:cNvPicPr>
          <p:nvPr/>
        </p:nvPicPr>
        <p:blipFill>
          <a:blip r:embed="rId4"/>
          <a:stretch>
            <a:fillRect/>
          </a:stretch>
        </p:blipFill>
        <p:spPr>
          <a:xfrm>
            <a:off x="444336" y="1247020"/>
            <a:ext cx="15370502" cy="12703"/>
          </a:xfrm>
          <a:prstGeom prst="rect">
            <a:avLst/>
          </a:prstGeom>
        </p:spPr>
      </p:pic>
      <p:pic>
        <p:nvPicPr>
          <p:cNvPr id="11" name="pagination O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2414" y="8052815"/>
            <a:ext cx="266761" cy="622442"/>
          </a:xfrm>
          <a:prstGeom prst="rect">
            <a:avLst/>
          </a:prstGeom>
        </p:spPr>
      </p:pic>
      <p:grpSp>
        <p:nvGrpSpPr>
          <p:cNvPr id="13" name="pagination ON"/>
          <p:cNvGrpSpPr/>
          <p:nvPr/>
        </p:nvGrpSpPr>
        <p:grpSpPr>
          <a:xfrm>
            <a:off x="16259175" y="8052815"/>
            <a:ext cx="2350035" cy="622442"/>
            <a:chOff x="13909139" y="8052815"/>
            <a:chExt cx="2350035" cy="622442"/>
          </a:xfrm>
        </p:grpSpPr>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909139" y="8052815"/>
              <a:ext cx="2350035" cy="622442"/>
            </a:xfrm>
            <a:prstGeom prst="rect">
              <a:avLst/>
            </a:prstGeom>
          </p:spPr>
        </p:pic>
        <p:sp>
          <p:nvSpPr>
            <p:cNvPr id="15" name="Rectangle 14">
              <a:hlinkClick r:id="" action="ppaction://hlinkshowjump?jump=previousslide"/>
            </p:cNvPr>
            <p:cNvSpPr/>
            <p:nvPr userDrawn="1"/>
          </p:nvSpPr>
          <p:spPr>
            <a:xfrm>
              <a:off x="14182725"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 action="ppaction://hlinkshowjump?jump=nextslide"/>
            </p:cNvPr>
            <p:cNvSpPr/>
            <p:nvPr userDrawn="1"/>
          </p:nvSpPr>
          <p:spPr>
            <a:xfrm>
              <a:off x="15373349"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 action="ppaction://hlinkshowjump?jump=firstslide"/>
            </p:cNvPr>
            <p:cNvSpPr/>
            <p:nvPr userDrawn="1"/>
          </p:nvSpPr>
          <p:spPr>
            <a:xfrm>
              <a:off x="14611350" y="8052815"/>
              <a:ext cx="761999"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81335" y="7582808"/>
            <a:ext cx="2731122" cy="1092449"/>
          </a:xfrm>
          <a:prstGeom prst="rect">
            <a:avLst/>
          </a:prstGeom>
        </p:spPr>
      </p:pic>
      <p:sp>
        <p:nvSpPr>
          <p:cNvPr id="20" name="TextBox 19"/>
          <p:cNvSpPr txBox="1"/>
          <p:nvPr/>
        </p:nvSpPr>
        <p:spPr>
          <a:xfrm>
            <a:off x="2074985" y="1719848"/>
            <a:ext cx="12485077" cy="3785652"/>
          </a:xfrm>
          <a:prstGeom prst="rect">
            <a:avLst/>
          </a:prstGeom>
          <a:noFill/>
        </p:spPr>
        <p:txBody>
          <a:bodyPr wrap="square" rtlCol="0">
            <a:spAutoFit/>
          </a:bodyPr>
          <a:lstStyle/>
          <a:p>
            <a:endParaRPr lang="en-US" sz="12000" spc="3000" dirty="0" smtClean="0">
              <a:solidFill>
                <a:schemeClr val="bg1"/>
              </a:solidFill>
              <a:latin typeface="Century Gothic" panose="020B0502020202020204" pitchFamily="34" charset="0"/>
              <a:ea typeface="Batang" panose="02030600000101010101" pitchFamily="18" charset="-127"/>
              <a:cs typeface="Adobe Devanagari" pitchFamily="18" charset="0"/>
            </a:endParaRPr>
          </a:p>
          <a:p>
            <a:r>
              <a:rPr lang="en-US" sz="12000" spc="3000" dirty="0" smtClean="0">
                <a:solidFill>
                  <a:schemeClr val="bg1"/>
                </a:solidFill>
                <a:latin typeface="Century Gothic" panose="020B0502020202020204" pitchFamily="34" charset="0"/>
                <a:ea typeface="Batang" panose="02030600000101010101" pitchFamily="18" charset="-127"/>
                <a:cs typeface="Adobe Devanagari" pitchFamily="18" charset="0"/>
              </a:rPr>
              <a:t>QUESTIONS</a:t>
            </a:r>
            <a:endParaRPr lang="en-GB" sz="12000" spc="3000" dirty="0" smtClean="0">
              <a:solidFill>
                <a:schemeClr val="bg1"/>
              </a:solidFill>
              <a:latin typeface="Century Gothic" panose="020B0502020202020204" pitchFamily="34" charset="0"/>
              <a:ea typeface="Batang" panose="02030600000101010101" pitchFamily="18" charset="-127"/>
              <a:cs typeface="Adobe Devanagari" pitchFamily="18" charset="0"/>
            </a:endParaRPr>
          </a:p>
        </p:txBody>
      </p:sp>
    </p:spTree>
    <p:extLst>
      <p:ext uri="{BB962C8B-B14F-4D97-AF65-F5344CB8AC3E}">
        <p14:creationId xmlns:p14="http://schemas.microsoft.com/office/powerpoint/2010/main" val="1267988817"/>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722 3.05556E-6 L -0.14247 3.05556E-6 " pathEditMode="relative" rAng="0" ptsTypes="AA">
                                      <p:cBhvr>
                                        <p:cTn id="6" dur="500" fill="hold"/>
                                        <p:tgtEl>
                                          <p:spTgt spid="13"/>
                                        </p:tgtEl>
                                        <p:attrNameLst>
                                          <p:attrName>ppt_x</p:attrName>
                                          <p:attrName>ppt_y</p:attrName>
                                        </p:attrNameLst>
                                      </p:cBhvr>
                                      <p:rCtr x="-10734" y="0"/>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722 3.05556E-6 L 0.25 3.05556E-6 " pathEditMode="relative" rAng="0" ptsTypes="AA">
                                      <p:cBhvr>
                                        <p:cTn id="11" dur="500" fill="hold"/>
                                        <p:tgtEl>
                                          <p:spTgt spid="13"/>
                                        </p:tgtEl>
                                        <p:attrNameLst>
                                          <p:attrName>ppt_x</p:attrName>
                                          <p:attrName>ppt_y</p:attrName>
                                        </p:attrNameLst>
                                      </p:cBhvr>
                                      <p:rCtr x="8890" y="0"/>
                                    </p:animMotion>
                                  </p:childTnLst>
                                </p:cTn>
                              </p:par>
                            </p:childTnLst>
                          </p:cTn>
                        </p:par>
                      </p:childTnLst>
                    </p:cTn>
                  </p:par>
                </p:childTnLst>
              </p:cTn>
              <p:nextCondLst>
                <p:cond evt="onClick" delay="0">
                  <p:tgtEl>
                    <p:spTgt spid="1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4000" b="1" dirty="0" smtClean="0">
                <a:solidFill>
                  <a:schemeClr val="bg1"/>
                </a:solidFill>
              </a:rPr>
              <a:t>Ruth Bacigalupo</a:t>
            </a:r>
          </a:p>
          <a:p>
            <a:r>
              <a:rPr lang="en-GB" sz="4000" b="1" dirty="0" err="1" smtClean="0">
                <a:solidFill>
                  <a:schemeClr val="bg1"/>
                </a:solidFill>
              </a:rPr>
              <a:t>Ffôn</a:t>
            </a:r>
            <a:r>
              <a:rPr lang="en-GB" sz="4000" b="1" dirty="0" smtClean="0">
                <a:solidFill>
                  <a:schemeClr val="bg1"/>
                </a:solidFill>
              </a:rPr>
              <a:t> / </a:t>
            </a:r>
            <a:r>
              <a:rPr lang="en-GB" sz="4000" b="1" dirty="0" err="1" smtClean="0">
                <a:solidFill>
                  <a:schemeClr val="bg1"/>
                </a:solidFill>
              </a:rPr>
              <a:t>tel</a:t>
            </a:r>
            <a:r>
              <a:rPr lang="en-GB" sz="4000" b="1" dirty="0" smtClean="0">
                <a:solidFill>
                  <a:schemeClr val="bg1"/>
                </a:solidFill>
              </a:rPr>
              <a:t> </a:t>
            </a:r>
            <a:r>
              <a:rPr lang="en-GB" sz="4000" dirty="0" smtClean="0">
                <a:solidFill>
                  <a:schemeClr val="bg1"/>
                </a:solidFill>
              </a:rPr>
              <a:t>: 0300 025 3117 / 07917 531673</a:t>
            </a:r>
          </a:p>
          <a:p>
            <a:r>
              <a:rPr lang="en-GB" sz="4000" b="1" dirty="0" err="1" smtClean="0">
                <a:solidFill>
                  <a:schemeClr val="bg1"/>
                </a:solidFill>
              </a:rPr>
              <a:t>Ebost</a:t>
            </a:r>
            <a:r>
              <a:rPr lang="en-GB" sz="4000" b="1" dirty="0" smtClean="0">
                <a:solidFill>
                  <a:schemeClr val="bg1"/>
                </a:solidFill>
              </a:rPr>
              <a:t> / email </a:t>
            </a:r>
            <a:r>
              <a:rPr lang="en-GB" sz="4000" dirty="0" smtClean="0">
                <a:solidFill>
                  <a:schemeClr val="bg1"/>
                </a:solidFill>
              </a:rPr>
              <a:t>– </a:t>
            </a:r>
            <a:r>
              <a:rPr lang="en-GB" sz="4000" dirty="0" err="1" smtClean="0">
                <a:solidFill>
                  <a:schemeClr val="bg1"/>
                </a:solidFill>
              </a:rPr>
              <a:t>ruth.bacigalupo@llyw.cymru</a:t>
            </a:r>
            <a:r>
              <a:rPr lang="en-GB" sz="4000" dirty="0" smtClean="0">
                <a:solidFill>
                  <a:schemeClr val="bg1"/>
                </a:solidFill>
              </a:rPr>
              <a:t> / </a:t>
            </a:r>
            <a:r>
              <a:rPr lang="en-GB" sz="4000" dirty="0" err="1" smtClean="0">
                <a:solidFill>
                  <a:schemeClr val="bg1"/>
                </a:solidFill>
              </a:rPr>
              <a:t>ruth.bacigalupo@gov.wales</a:t>
            </a:r>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
        <p:nvSpPr>
          <p:cNvPr id="3" name="Text Placeholder 2"/>
          <p:cNvSpPr>
            <a:spLocks noGrp="1"/>
          </p:cNvSpPr>
          <p:nvPr>
            <p:ph type="body" sz="quarter" idx="10"/>
          </p:nvPr>
        </p:nvSpPr>
        <p:spPr>
          <a:xfrm>
            <a:off x="2125663" y="928771"/>
            <a:ext cx="14133512" cy="1309932"/>
          </a:xfrm>
        </p:spPr>
        <p:txBody>
          <a:bodyPr/>
          <a:lstStyle/>
          <a:p>
            <a:r>
              <a:rPr lang="en-GB" dirty="0" smtClean="0">
                <a:solidFill>
                  <a:schemeClr val="bg1"/>
                </a:solidFill>
              </a:rPr>
              <a:t>Contact details</a:t>
            </a:r>
            <a:endParaRPr lang="en-GB" dirty="0">
              <a:solidFill>
                <a:schemeClr val="bg1"/>
              </a:solidFill>
            </a:endParaRPr>
          </a:p>
        </p:txBody>
      </p:sp>
    </p:spTree>
    <p:extLst>
      <p:ext uri="{BB962C8B-B14F-4D97-AF65-F5344CB8AC3E}">
        <p14:creationId xmlns:p14="http://schemas.microsoft.com/office/powerpoint/2010/main" val="3983727369"/>
      </p:ext>
    </p:extLst>
  </p:cSld>
  <p:clrMapOvr>
    <a:masterClrMapping/>
  </p:clrMapOvr>
  <p:transition spd="slow"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Business support Funding</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4470742"/>
              </p:ext>
            </p:extLst>
          </p:nvPr>
        </p:nvGraphicFramePr>
        <p:xfrm>
          <a:off x="2257425" y="1957387"/>
          <a:ext cx="12258674" cy="6714535"/>
        </p:xfrm>
        <a:graphic>
          <a:graphicData uri="http://schemas.openxmlformats.org/drawingml/2006/table">
            <a:tbl>
              <a:tblPr firstRow="1" bandRow="1">
                <a:tableStyleId>{5C22544A-7EE6-4342-B048-85BDC9FD1C3A}</a:tableStyleId>
              </a:tblPr>
              <a:tblGrid>
                <a:gridCol w="1532334">
                  <a:extLst>
                    <a:ext uri="{9D8B030D-6E8A-4147-A177-3AD203B41FA5}">
                      <a16:colId xmlns:a16="http://schemas.microsoft.com/office/drawing/2014/main" val="918610916"/>
                    </a:ext>
                  </a:extLst>
                </a:gridCol>
                <a:gridCol w="3900487">
                  <a:extLst>
                    <a:ext uri="{9D8B030D-6E8A-4147-A177-3AD203B41FA5}">
                      <a16:colId xmlns:a16="http://schemas.microsoft.com/office/drawing/2014/main" val="1598417957"/>
                    </a:ext>
                  </a:extLst>
                </a:gridCol>
                <a:gridCol w="6825853">
                  <a:extLst>
                    <a:ext uri="{9D8B030D-6E8A-4147-A177-3AD203B41FA5}">
                      <a16:colId xmlns:a16="http://schemas.microsoft.com/office/drawing/2014/main" val="337407535"/>
                    </a:ext>
                  </a:extLst>
                </a:gridCol>
              </a:tblGrid>
              <a:tr h="2055394">
                <a:tc>
                  <a:txBody>
                    <a:bodyPr/>
                    <a:lstStyle/>
                    <a:p>
                      <a:pPr>
                        <a:lnSpc>
                          <a:spcPct val="106000"/>
                        </a:lnSpc>
                        <a:spcAft>
                          <a:spcPts val="0"/>
                        </a:spcAft>
                      </a:pPr>
                      <a:r>
                        <a:rPr lang="en-GB" sz="1600" kern="1200" dirty="0">
                          <a:effectLst/>
                        </a:rPr>
                        <a:t>Grants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6000"/>
                        </a:lnSpc>
                        <a:spcAft>
                          <a:spcPts val="0"/>
                        </a:spcAft>
                      </a:pPr>
                      <a:r>
                        <a:rPr lang="en-GB" sz="1600" kern="1200">
                          <a:effectLst/>
                        </a:rPr>
                        <a:t>Business Wales support, Brexit Resilience Grant, Flexible Skills Programme, Export and Trade support, Food sector grant, Property Development grant, Rural Development Plan (support for community and micro businesses)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6000"/>
                        </a:lnSpc>
                        <a:spcAft>
                          <a:spcPts val="0"/>
                        </a:spcAft>
                      </a:pPr>
                      <a:r>
                        <a:rPr lang="en-GB" sz="1600" kern="1200" dirty="0">
                          <a:effectLst/>
                        </a:rPr>
                        <a:t>General support schemes to help businesses thrive and grow: encouraging R&amp;D, company wanting to invest but unable to find full sum, prevent high value disinvestment.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5884663"/>
                  </a:ext>
                </a:extLst>
              </a:tr>
              <a:tr h="2603747">
                <a:tc>
                  <a:txBody>
                    <a:bodyPr/>
                    <a:lstStyle/>
                    <a:p>
                      <a:pPr>
                        <a:lnSpc>
                          <a:spcPct val="106000"/>
                        </a:lnSpc>
                        <a:spcAft>
                          <a:spcPts val="0"/>
                        </a:spcAft>
                      </a:pPr>
                      <a:r>
                        <a:rPr lang="en-GB" sz="1600" kern="1200">
                          <a:effectLst/>
                        </a:rPr>
                        <a:t>Loans and equity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6000"/>
                        </a:lnSpc>
                        <a:spcAft>
                          <a:spcPts val="0"/>
                        </a:spcAft>
                      </a:pPr>
                      <a:r>
                        <a:rPr lang="en-GB" sz="1600" kern="1200">
                          <a:effectLst/>
                        </a:rPr>
                        <a:t>Development Bank of Wales (DBW)</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6000"/>
                        </a:lnSpc>
                        <a:spcAft>
                          <a:spcPts val="0"/>
                        </a:spcAft>
                      </a:pPr>
                      <a:r>
                        <a:rPr lang="en-GB" sz="1600" kern="1200">
                          <a:effectLst/>
                        </a:rPr>
                        <a:t>Suite of financial loan and equity products available e.g. Wales Flexible Investment Fund (deal range £25K-£5m) maximum loan term 10 years; Wales Micro Loan Fund (deal range £1K-£50K), loan, maximum loan term 10 years; Wales Capital Growth Fund (working capital), £50K-£2m, loan, maximum loan term 18 months; Wales Business Fund (deal range £50K-£3m), loan and equity, maximum loan term 5 years; Other funds (£35K-£3m) loan and equity, maximum loan term 10 years; Residential and Commercial Property Funds (deal range £100K-£4m), loan, maximum loan term 5 years.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52554793"/>
                  </a:ext>
                </a:extLst>
              </a:tr>
              <a:tr h="2055394">
                <a:tc>
                  <a:txBody>
                    <a:bodyPr/>
                    <a:lstStyle/>
                    <a:p>
                      <a:pPr>
                        <a:lnSpc>
                          <a:spcPct val="106000"/>
                        </a:lnSpc>
                        <a:spcAft>
                          <a:spcPts val="0"/>
                        </a:spcAft>
                      </a:pPr>
                      <a:r>
                        <a:rPr lang="en-GB" sz="1600" kern="1200">
                          <a:effectLst/>
                        </a:rPr>
                        <a:t>Repayable Business Finance – Economy Futures Fund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6000"/>
                        </a:lnSpc>
                        <a:spcAft>
                          <a:spcPts val="0"/>
                        </a:spcAft>
                      </a:pPr>
                      <a:r>
                        <a:rPr lang="en-GB" sz="1600" kern="1200">
                          <a:effectLst/>
                        </a:rPr>
                        <a:t>1. Capital Investment and Job Creation 2. RD&amp;I support 3. Tourism Investment Support (TISS) 4. Creation Production Funding for Film and Television, 5. Environmental Support Scheme, 6. Repayable Fund for SMEs.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6000"/>
                        </a:lnSpc>
                        <a:spcAft>
                          <a:spcPts val="0"/>
                        </a:spcAft>
                      </a:pPr>
                      <a:r>
                        <a:rPr lang="en-GB" sz="1600" kern="1200" dirty="0">
                          <a:effectLst/>
                        </a:rPr>
                        <a:t>Run directly through Welsh Government.  Predicated on business growth and investment aligned to the Economic Action Plan Calls to Action.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14779959"/>
                  </a:ext>
                </a:extLst>
              </a:tr>
            </a:tbl>
          </a:graphicData>
        </a:graphic>
      </p:graphicFrame>
    </p:spTree>
    <p:extLst>
      <p:ext uri="{BB962C8B-B14F-4D97-AF65-F5344CB8AC3E}">
        <p14:creationId xmlns:p14="http://schemas.microsoft.com/office/powerpoint/2010/main" val="934244793"/>
      </p:ext>
    </p:extLst>
  </p:cSld>
  <p:clrMapOvr>
    <a:masterClrMapping/>
  </p:clrMapOvr>
  <p:transition spd="slow"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25663" y="2420817"/>
            <a:ext cx="10685602" cy="6209732"/>
          </a:xfrm>
        </p:spPr>
        <p:txBody>
          <a:bodyPr/>
          <a:lstStyle/>
          <a:p>
            <a:pPr marL="725487" lvl="1" indent="0">
              <a:buClr>
                <a:srgbClr val="E30613"/>
              </a:buClr>
              <a:buSzPct val="100000"/>
              <a:buNone/>
            </a:pPr>
            <a:r>
              <a:rPr lang="en-GB" dirty="0" smtClean="0"/>
              <a:t>input</a:t>
            </a:r>
          </a:p>
          <a:p>
            <a:pPr marL="0" indent="0">
              <a:buClr>
                <a:srgbClr val="E30613"/>
              </a:buClr>
              <a:buSzPct val="100000"/>
              <a:buNone/>
            </a:pPr>
            <a:endParaRPr lang="en-GB" dirty="0"/>
          </a:p>
          <a:p>
            <a:endParaRPr lang="en-GB" dirty="0"/>
          </a:p>
        </p:txBody>
      </p:sp>
      <p:pic>
        <p:nvPicPr>
          <p:cNvPr id="5" name="Picture 4"/>
          <p:cNvPicPr>
            <a:picLocks noChangeAspect="1"/>
          </p:cNvPicPr>
          <p:nvPr/>
        </p:nvPicPr>
        <p:blipFill>
          <a:blip r:embed="rId3"/>
          <a:stretch>
            <a:fillRect/>
          </a:stretch>
        </p:blipFill>
        <p:spPr>
          <a:xfrm>
            <a:off x="3608173" y="278031"/>
            <a:ext cx="9203092" cy="8082621"/>
          </a:xfrm>
          <a:prstGeom prst="rect">
            <a:avLst/>
          </a:prstGeom>
        </p:spPr>
      </p:pic>
    </p:spTree>
    <p:extLst>
      <p:ext uri="{BB962C8B-B14F-4D97-AF65-F5344CB8AC3E}">
        <p14:creationId xmlns:p14="http://schemas.microsoft.com/office/powerpoint/2010/main" val="923813623"/>
      </p:ext>
    </p:extLst>
  </p:cSld>
  <p:clrMapOvr>
    <a:masterClrMapping/>
  </p:clrMapOvr>
  <p:transition spd="slow" advClick="0">
    <p:fade/>
  </p:transition>
  <p:timing>
    <p:tnLst>
      <p:par>
        <p:cTn id="1" dur="indefinite" restart="never" nodeType="tmRoot"/>
      </p:par>
    </p:tnLst>
    <p:bldLst>
      <p:bldP spid="2" grpId="0" build="p">
        <p:tmplLst>
          <p:tmpl lvl="1">
            <p:tnLst>
              <p:par>
                <p:cTn presetID="10"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4E4E4E"/>
                      </p:to>
                    </p:animClr>
                  </p:subTnLst>
                </p:cTn>
              </p:par>
            </p:tnLst>
          </p:tmpl>
        </p:tmplLst>
      </p:bldP>
      <p:bldP spid="2" grpId="1" build="p">
        <p:tmplLst>
          <p:tmpl lvl="1">
            <p:tnLst>
              <p:par>
                <p:cTn presetID="10"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4E4E4E"/>
                      </p:to>
                    </p:animClr>
                  </p:sub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Text Placeholder 2"/>
          <p:cNvSpPr>
            <a:spLocks noGrp="1"/>
          </p:cNvSpPr>
          <p:nvPr>
            <p:ph type="body" sz="quarter" idx="10"/>
          </p:nvPr>
        </p:nvSpPr>
        <p:spPr/>
        <p:txBody>
          <a:bodyPr/>
          <a:lstStyle/>
          <a:p>
            <a:endParaRPr lang="en-GB"/>
          </a:p>
        </p:txBody>
      </p:sp>
      <p:pic>
        <p:nvPicPr>
          <p:cNvPr id="4" name="Picture 3"/>
          <p:cNvPicPr>
            <a:picLocks noChangeAspect="1"/>
          </p:cNvPicPr>
          <p:nvPr/>
        </p:nvPicPr>
        <p:blipFill>
          <a:blip r:embed="rId3"/>
          <a:stretch>
            <a:fillRect/>
          </a:stretch>
        </p:blipFill>
        <p:spPr>
          <a:xfrm>
            <a:off x="109537" y="100806"/>
            <a:ext cx="16040100" cy="8943975"/>
          </a:xfrm>
          <a:prstGeom prst="rect">
            <a:avLst/>
          </a:prstGeom>
        </p:spPr>
      </p:pic>
    </p:spTree>
    <p:extLst>
      <p:ext uri="{BB962C8B-B14F-4D97-AF65-F5344CB8AC3E}">
        <p14:creationId xmlns:p14="http://schemas.microsoft.com/office/powerpoint/2010/main" val="3664880921"/>
      </p:ext>
    </p:extLst>
  </p:cSld>
  <p:clrMapOvr>
    <a:masterClrMapping/>
  </p:clrMapOvr>
  <p:transition spd="slow"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Text Placeholder 2"/>
          <p:cNvSpPr>
            <a:spLocks noGrp="1"/>
          </p:cNvSpPr>
          <p:nvPr>
            <p:ph type="body" sz="quarter" idx="10"/>
          </p:nvPr>
        </p:nvSpPr>
        <p:spPr/>
        <p:txBody>
          <a:bodyPr/>
          <a:lstStyle/>
          <a:p>
            <a:endParaRPr lang="en-GB"/>
          </a:p>
        </p:txBody>
      </p:sp>
      <p:pic>
        <p:nvPicPr>
          <p:cNvPr id="4" name="Picture 3"/>
          <p:cNvPicPr>
            <a:picLocks noChangeAspect="1"/>
          </p:cNvPicPr>
          <p:nvPr/>
        </p:nvPicPr>
        <p:blipFill>
          <a:blip r:embed="rId3"/>
          <a:stretch>
            <a:fillRect/>
          </a:stretch>
        </p:blipFill>
        <p:spPr>
          <a:xfrm>
            <a:off x="47624" y="-3969"/>
            <a:ext cx="16163925" cy="9153525"/>
          </a:xfrm>
          <a:prstGeom prst="rect">
            <a:avLst/>
          </a:prstGeom>
        </p:spPr>
      </p:pic>
    </p:spTree>
    <p:extLst>
      <p:ext uri="{BB962C8B-B14F-4D97-AF65-F5344CB8AC3E}">
        <p14:creationId xmlns:p14="http://schemas.microsoft.com/office/powerpoint/2010/main" val="1183039593"/>
      </p:ext>
    </p:extLst>
  </p:cSld>
  <p:clrMapOvr>
    <a:masterClrMapping/>
  </p:clrMapOvr>
  <p:transition spd="slow"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401" dirty="0"/>
              <a:t>Welsh Services </a:t>
            </a:r>
            <a:r>
              <a:rPr lang="en-GB" sz="6401" u="sng" dirty="0"/>
              <a:t>exports</a:t>
            </a:r>
            <a:r>
              <a:rPr lang="en-GB" sz="6401" dirty="0"/>
              <a:t> 2016</a:t>
            </a:r>
          </a:p>
        </p:txBody>
      </p:sp>
      <p:graphicFrame>
        <p:nvGraphicFramePr>
          <p:cNvPr id="4" name="Content Placeholder 3"/>
          <p:cNvGraphicFramePr>
            <a:graphicFrameLocks noGrp="1"/>
          </p:cNvGraphicFramePr>
          <p:nvPr>
            <p:ph idx="1"/>
            <p:extLst/>
          </p:nvPr>
        </p:nvGraphicFramePr>
        <p:xfrm>
          <a:off x="2656029" y="2844296"/>
          <a:ext cx="11235198" cy="5626272"/>
        </p:xfrm>
        <a:graphic>
          <a:graphicData uri="http://schemas.openxmlformats.org/drawingml/2006/table">
            <a:tbl>
              <a:tblPr>
                <a:tableStyleId>{5C22544A-7EE6-4342-B048-85BDC9FD1C3A}</a:tableStyleId>
              </a:tblPr>
              <a:tblGrid>
                <a:gridCol w="3930010">
                  <a:extLst>
                    <a:ext uri="{9D8B030D-6E8A-4147-A177-3AD203B41FA5}">
                      <a16:colId xmlns:a16="http://schemas.microsoft.com/office/drawing/2014/main" val="20000"/>
                    </a:ext>
                  </a:extLst>
                </a:gridCol>
                <a:gridCol w="3266032">
                  <a:extLst>
                    <a:ext uri="{9D8B030D-6E8A-4147-A177-3AD203B41FA5}">
                      <a16:colId xmlns:a16="http://schemas.microsoft.com/office/drawing/2014/main" val="20001"/>
                    </a:ext>
                  </a:extLst>
                </a:gridCol>
                <a:gridCol w="4039156">
                  <a:extLst>
                    <a:ext uri="{9D8B030D-6E8A-4147-A177-3AD203B41FA5}">
                      <a16:colId xmlns:a16="http://schemas.microsoft.com/office/drawing/2014/main" val="20002"/>
                    </a:ext>
                  </a:extLst>
                </a:gridCol>
              </a:tblGrid>
              <a:tr h="709338">
                <a:tc>
                  <a:txBody>
                    <a:bodyPr/>
                    <a:lstStyle/>
                    <a:p>
                      <a:pPr algn="l" fontAlgn="ctr"/>
                      <a:r>
                        <a:rPr lang="en-GB" sz="1600" b="1" u="none" strike="noStrike" dirty="0">
                          <a:effectLst/>
                        </a:rPr>
                        <a:t>Functional category</a:t>
                      </a:r>
                      <a:endParaRPr lang="en-GB" sz="1600" b="1" i="0" u="none" strike="noStrike" dirty="0">
                        <a:solidFill>
                          <a:srgbClr val="000000"/>
                        </a:solidFill>
                        <a:effectLst/>
                        <a:latin typeface="Arial"/>
                      </a:endParaRPr>
                    </a:p>
                  </a:txBody>
                  <a:tcPr marL="12566" marR="12566" marT="12566" marB="0" anchor="ctr"/>
                </a:tc>
                <a:tc>
                  <a:txBody>
                    <a:bodyPr/>
                    <a:lstStyle/>
                    <a:p>
                      <a:pPr algn="l" fontAlgn="ctr"/>
                      <a:r>
                        <a:rPr lang="en-GB" sz="1600" b="1" u="none" strike="noStrike">
                          <a:effectLst/>
                        </a:rPr>
                        <a:t>Value of service exports (£m)</a:t>
                      </a:r>
                      <a:endParaRPr lang="en-GB" sz="1600" b="1" i="0" u="none" strike="noStrike">
                        <a:solidFill>
                          <a:srgbClr val="000000"/>
                        </a:solidFill>
                        <a:effectLst/>
                        <a:latin typeface="Arial"/>
                      </a:endParaRPr>
                    </a:p>
                  </a:txBody>
                  <a:tcPr marL="12566" marR="12566" marT="12566" marB="0" anchor="ctr"/>
                </a:tc>
                <a:tc>
                  <a:txBody>
                    <a:bodyPr/>
                    <a:lstStyle/>
                    <a:p>
                      <a:pPr algn="l" fontAlgn="ctr"/>
                      <a:r>
                        <a:rPr lang="en-GB" sz="1600" b="1" u="none" strike="noStrike">
                          <a:effectLst/>
                        </a:rPr>
                        <a:t>Percentage category makes of total (%)</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0"/>
                  </a:ext>
                </a:extLst>
              </a:tr>
              <a:tr h="340364">
                <a:tc>
                  <a:txBody>
                    <a:bodyPr/>
                    <a:lstStyle/>
                    <a:p>
                      <a:pPr algn="l" fontAlgn="ctr"/>
                      <a:r>
                        <a:rPr lang="en-GB" sz="1600" b="1" u="none" strike="noStrike" dirty="0">
                          <a:effectLst/>
                        </a:rPr>
                        <a:t>Insurance and pension services</a:t>
                      </a:r>
                      <a:endParaRPr lang="en-GB" sz="1600" b="1" i="0" u="none" strike="noStrike" dirty="0">
                        <a:solidFill>
                          <a:srgbClr val="000000"/>
                        </a:solidFill>
                        <a:effectLst/>
                        <a:latin typeface="Arial"/>
                      </a:endParaRPr>
                    </a:p>
                  </a:txBody>
                  <a:tcPr marL="12566" marR="12566" marT="12566" marB="0" anchor="ctr">
                    <a:solidFill>
                      <a:schemeClr val="accent1">
                        <a:tint val="20000"/>
                      </a:schemeClr>
                    </a:solidFill>
                  </a:tcPr>
                </a:tc>
                <a:tc>
                  <a:txBody>
                    <a:bodyPr/>
                    <a:lstStyle/>
                    <a:p>
                      <a:pPr algn="r" fontAlgn="ctr"/>
                      <a:r>
                        <a:rPr lang="en-GB" sz="1600" b="1" u="none" strike="noStrike">
                          <a:effectLst/>
                        </a:rPr>
                        <a:t>1,445</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26</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1"/>
                  </a:ext>
                </a:extLst>
              </a:tr>
              <a:tr h="340364">
                <a:tc>
                  <a:txBody>
                    <a:bodyPr/>
                    <a:lstStyle/>
                    <a:p>
                      <a:pPr algn="l" fontAlgn="ctr"/>
                      <a:r>
                        <a:rPr lang="en-GB" sz="1600" b="1" u="none" strike="noStrike" dirty="0">
                          <a:effectLst/>
                        </a:rPr>
                        <a:t>Manufacturing</a:t>
                      </a:r>
                      <a:endParaRPr lang="en-GB" sz="1600" b="1" i="0" u="none" strike="noStrike" dirty="0">
                        <a:solidFill>
                          <a:srgbClr val="000000"/>
                        </a:solidFill>
                        <a:effectLst/>
                        <a:latin typeface="Arial"/>
                      </a:endParaRPr>
                    </a:p>
                  </a:txBody>
                  <a:tcPr marL="12566" marR="12566" marT="12566" marB="0" anchor="ctr"/>
                </a:tc>
                <a:tc>
                  <a:txBody>
                    <a:bodyPr/>
                    <a:lstStyle/>
                    <a:p>
                      <a:pPr algn="r" fontAlgn="ctr"/>
                      <a:r>
                        <a:rPr lang="en-GB" sz="1600" b="1" u="none" strike="noStrike">
                          <a:effectLst/>
                        </a:rPr>
                        <a:t>1,171</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21</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2"/>
                  </a:ext>
                </a:extLst>
              </a:tr>
              <a:tr h="340364">
                <a:tc>
                  <a:txBody>
                    <a:bodyPr/>
                    <a:lstStyle/>
                    <a:p>
                      <a:pPr algn="l" fontAlgn="ctr"/>
                      <a:r>
                        <a:rPr lang="en-GB" sz="1600" b="1" u="none" strike="noStrike">
                          <a:effectLst/>
                        </a:rPr>
                        <a:t>Financial</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1,012</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18</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3"/>
                  </a:ext>
                </a:extLst>
              </a:tr>
              <a:tr h="340364">
                <a:tc>
                  <a:txBody>
                    <a:bodyPr/>
                    <a:lstStyle/>
                    <a:p>
                      <a:pPr algn="l" fontAlgn="ctr"/>
                      <a:r>
                        <a:rPr lang="en-GB" sz="1600" b="1" u="none" strike="noStrike" dirty="0">
                          <a:effectLst/>
                        </a:rPr>
                        <a:t>Travel</a:t>
                      </a:r>
                      <a:endParaRPr lang="en-GB" sz="1600" b="1" i="0" u="none" strike="noStrike" dirty="0">
                        <a:solidFill>
                          <a:srgbClr val="000000"/>
                        </a:solidFill>
                        <a:effectLst/>
                        <a:latin typeface="Arial"/>
                      </a:endParaRPr>
                    </a:p>
                  </a:txBody>
                  <a:tcPr marL="12566" marR="12566" marT="12566" marB="0" anchor="ctr"/>
                </a:tc>
                <a:tc>
                  <a:txBody>
                    <a:bodyPr/>
                    <a:lstStyle/>
                    <a:p>
                      <a:pPr algn="r" fontAlgn="ctr"/>
                      <a:r>
                        <a:rPr lang="en-GB" sz="1600" b="1" u="none" strike="noStrike">
                          <a:effectLst/>
                        </a:rPr>
                        <a:t>709</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13</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4"/>
                  </a:ext>
                </a:extLst>
              </a:tr>
              <a:tr h="324892">
                <a:tc>
                  <a:txBody>
                    <a:bodyPr/>
                    <a:lstStyle/>
                    <a:p>
                      <a:pPr algn="l" fontAlgn="ctr"/>
                      <a:r>
                        <a:rPr lang="en-GB" sz="1600" b="1" u="none" strike="noStrike">
                          <a:effectLst/>
                        </a:rPr>
                        <a:t>Transport</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577</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10</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5"/>
                  </a:ext>
                </a:extLst>
              </a:tr>
              <a:tr h="324892">
                <a:tc>
                  <a:txBody>
                    <a:bodyPr/>
                    <a:lstStyle/>
                    <a:p>
                      <a:pPr algn="l" fontAlgn="ctr"/>
                      <a:r>
                        <a:rPr lang="en-GB" sz="1600" b="1" u="none" strike="noStrike">
                          <a:effectLst/>
                        </a:rPr>
                        <a:t>Information and communication</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271</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5</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6"/>
                  </a:ext>
                </a:extLst>
              </a:tr>
              <a:tr h="615978">
                <a:tc>
                  <a:txBody>
                    <a:bodyPr/>
                    <a:lstStyle/>
                    <a:p>
                      <a:pPr algn="l" fontAlgn="ctr"/>
                      <a:r>
                        <a:rPr lang="en-GB" sz="1600" b="1" u="none" strike="noStrike">
                          <a:effectLst/>
                        </a:rPr>
                        <a:t>Real estate, professional, scientific and technical</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257</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5</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7"/>
                  </a:ext>
                </a:extLst>
              </a:tr>
              <a:tr h="324892">
                <a:tc>
                  <a:txBody>
                    <a:bodyPr/>
                    <a:lstStyle/>
                    <a:p>
                      <a:pPr algn="l" fontAlgn="ctr"/>
                      <a:r>
                        <a:rPr lang="en-GB" sz="1600" b="1" u="none" strike="noStrike">
                          <a:effectLst/>
                        </a:rPr>
                        <a:t>Administrative and support services</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62</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8"/>
                  </a:ext>
                </a:extLst>
              </a:tr>
              <a:tr h="324892">
                <a:tc>
                  <a:txBody>
                    <a:bodyPr/>
                    <a:lstStyle/>
                    <a:p>
                      <a:pPr algn="l" fontAlgn="ctr"/>
                      <a:r>
                        <a:rPr lang="en-GB" sz="1600" b="1" u="none" strike="noStrike">
                          <a:effectLst/>
                        </a:rPr>
                        <a:t>Primary and utilities</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28</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09"/>
                  </a:ext>
                </a:extLst>
              </a:tr>
              <a:tr h="324892">
                <a:tc>
                  <a:txBody>
                    <a:bodyPr/>
                    <a:lstStyle/>
                    <a:p>
                      <a:pPr algn="l" fontAlgn="ctr"/>
                      <a:r>
                        <a:rPr lang="en-GB" sz="1600" b="1" u="none" strike="noStrike">
                          <a:effectLst/>
                        </a:rPr>
                        <a:t>Wholesale and motor trades</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27</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10"/>
                  </a:ext>
                </a:extLst>
              </a:tr>
              <a:tr h="324892">
                <a:tc>
                  <a:txBody>
                    <a:bodyPr/>
                    <a:lstStyle/>
                    <a:p>
                      <a:pPr algn="l" fontAlgn="ctr"/>
                      <a:r>
                        <a:rPr lang="en-GB" sz="1600" b="1" u="none" strike="noStrike">
                          <a:effectLst/>
                        </a:rPr>
                        <a:t>Retail (excluding motor trades)</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19</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0</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11"/>
                  </a:ext>
                </a:extLst>
              </a:tr>
              <a:tr h="324892">
                <a:tc>
                  <a:txBody>
                    <a:bodyPr/>
                    <a:lstStyle/>
                    <a:p>
                      <a:pPr algn="l" fontAlgn="ctr"/>
                      <a:r>
                        <a:rPr lang="en-GB" sz="1600" b="1" u="none" strike="noStrike">
                          <a:effectLst/>
                        </a:rPr>
                        <a:t>Construction</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13</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0</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12"/>
                  </a:ext>
                </a:extLst>
              </a:tr>
              <a:tr h="324892">
                <a:tc>
                  <a:txBody>
                    <a:bodyPr/>
                    <a:lstStyle/>
                    <a:p>
                      <a:pPr algn="l" fontAlgn="ctr"/>
                      <a:r>
                        <a:rPr lang="en-GB" sz="1600" b="1" u="none" strike="noStrike">
                          <a:effectLst/>
                        </a:rPr>
                        <a:t>Other services</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11</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0</a:t>
                      </a:r>
                      <a:endParaRPr lang="en-GB" sz="1600" b="1" i="0" u="none" strike="noStrike">
                        <a:solidFill>
                          <a:srgbClr val="000000"/>
                        </a:solidFill>
                        <a:effectLst/>
                        <a:latin typeface="Arial"/>
                      </a:endParaRPr>
                    </a:p>
                  </a:txBody>
                  <a:tcPr marL="12566" marR="12566" marT="12566" marB="0" anchor="ctr"/>
                </a:tc>
                <a:extLst>
                  <a:ext uri="{0D108BD9-81ED-4DB2-BD59-A6C34878D82A}">
                    <a16:rowId xmlns:a16="http://schemas.microsoft.com/office/drawing/2014/main" val="10013"/>
                  </a:ext>
                </a:extLst>
              </a:tr>
              <a:tr h="340364">
                <a:tc>
                  <a:txBody>
                    <a:bodyPr/>
                    <a:lstStyle/>
                    <a:p>
                      <a:pPr algn="l" fontAlgn="ctr"/>
                      <a:r>
                        <a:rPr lang="en-GB" sz="1600" b="1" u="none" strike="noStrike">
                          <a:effectLst/>
                        </a:rPr>
                        <a:t>Total in all categories</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a:effectLst/>
                        </a:rPr>
                        <a:t>5,604</a:t>
                      </a:r>
                      <a:endParaRPr lang="en-GB" sz="1600" b="1" i="0" u="none" strike="noStrike">
                        <a:solidFill>
                          <a:srgbClr val="000000"/>
                        </a:solidFill>
                        <a:effectLst/>
                        <a:latin typeface="Arial"/>
                      </a:endParaRPr>
                    </a:p>
                  </a:txBody>
                  <a:tcPr marL="12566" marR="12566" marT="12566" marB="0" anchor="ctr"/>
                </a:tc>
                <a:tc>
                  <a:txBody>
                    <a:bodyPr/>
                    <a:lstStyle/>
                    <a:p>
                      <a:pPr algn="r" fontAlgn="ctr"/>
                      <a:r>
                        <a:rPr lang="en-GB" sz="1600" b="1" u="none" strike="noStrike" dirty="0">
                          <a:effectLst/>
                        </a:rPr>
                        <a:t>100</a:t>
                      </a:r>
                      <a:endParaRPr lang="en-GB" sz="1600" b="1" i="0" u="none" strike="noStrike" dirty="0">
                        <a:solidFill>
                          <a:srgbClr val="000000"/>
                        </a:solidFill>
                        <a:effectLst/>
                        <a:latin typeface="Arial"/>
                      </a:endParaRPr>
                    </a:p>
                  </a:txBody>
                  <a:tcPr marL="12566" marR="12566" marT="12566" marB="0" anchor="ctr"/>
                </a:tc>
                <a:extLst>
                  <a:ext uri="{0D108BD9-81ED-4DB2-BD59-A6C34878D82A}">
                    <a16:rowId xmlns:a16="http://schemas.microsoft.com/office/drawing/2014/main" val="10014"/>
                  </a:ext>
                </a:extLst>
              </a:tr>
            </a:tbl>
          </a:graphicData>
        </a:graphic>
      </p:graphicFrame>
      <p:sp>
        <p:nvSpPr>
          <p:cNvPr id="5" name="TextBox 4"/>
          <p:cNvSpPr txBox="1"/>
          <p:nvPr/>
        </p:nvSpPr>
        <p:spPr>
          <a:xfrm>
            <a:off x="2944111" y="2076084"/>
            <a:ext cx="10563007" cy="1200329"/>
          </a:xfrm>
          <a:prstGeom prst="rect">
            <a:avLst/>
          </a:prstGeom>
          <a:noFill/>
        </p:spPr>
        <p:txBody>
          <a:bodyPr wrap="square" rtlCol="0">
            <a:spAutoFit/>
          </a:bodyPr>
          <a:lstStyle/>
          <a:p>
            <a:pPr defTabSz="1219444" fontAlgn="auto">
              <a:spcBef>
                <a:spcPts val="0"/>
              </a:spcBef>
              <a:spcAft>
                <a:spcPts val="0"/>
              </a:spcAft>
            </a:pPr>
            <a:r>
              <a:rPr lang="en-GB" sz="2400" dirty="0">
                <a:solidFill>
                  <a:prstClr val="black"/>
                </a:solidFill>
                <a:latin typeface="Calibri"/>
              </a:rPr>
              <a:t>ONS experimental statistics show Welsh service exports to be worth </a:t>
            </a:r>
            <a:r>
              <a:rPr lang="en-GB" sz="2400" b="1" dirty="0">
                <a:solidFill>
                  <a:prstClr val="black"/>
                </a:solidFill>
                <a:latin typeface="Calibri"/>
              </a:rPr>
              <a:t>£5.6bn in 2016</a:t>
            </a:r>
            <a:r>
              <a:rPr lang="en-GB" sz="2400" dirty="0">
                <a:solidFill>
                  <a:prstClr val="black"/>
                </a:solidFill>
                <a:latin typeface="Calibri"/>
              </a:rPr>
              <a:t>.</a:t>
            </a:r>
          </a:p>
          <a:p>
            <a:pPr defTabSz="1219444" fontAlgn="auto">
              <a:spcBef>
                <a:spcPts val="0"/>
              </a:spcBef>
              <a:spcAft>
                <a:spcPts val="0"/>
              </a:spcAft>
            </a:pPr>
            <a:endParaRPr lang="en-GB" sz="2400" dirty="0">
              <a:solidFill>
                <a:prstClr val="black"/>
              </a:solidFill>
              <a:latin typeface="Calibri"/>
            </a:endParaRPr>
          </a:p>
        </p:txBody>
      </p:sp>
    </p:spTree>
    <p:extLst>
      <p:ext uri="{BB962C8B-B14F-4D97-AF65-F5344CB8AC3E}">
        <p14:creationId xmlns:p14="http://schemas.microsoft.com/office/powerpoint/2010/main" val="3441469012"/>
      </p:ext>
    </p:extLst>
  </p:cSld>
  <p:clrMapOvr>
    <a:masterClrMapping/>
  </p:clrMapOvr>
  <p:transition spd="slow"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129645" y="1767840"/>
            <a:ext cx="5999941" cy="6816601"/>
          </a:xfrm>
        </p:spPr>
        <p:txBody>
          <a:bodyPr/>
          <a:lstStyle/>
          <a:p>
            <a:r>
              <a:rPr lang="en-GB" sz="2800" dirty="0">
                <a:solidFill>
                  <a:schemeClr val="bg1"/>
                </a:solidFill>
              </a:rPr>
              <a:t>No Deal</a:t>
            </a:r>
          </a:p>
          <a:p>
            <a:r>
              <a:rPr lang="en-GB" sz="2800" dirty="0">
                <a:solidFill>
                  <a:schemeClr val="bg1"/>
                </a:solidFill>
              </a:rPr>
              <a:t>UK Withdrawal Agreement Bill</a:t>
            </a:r>
          </a:p>
          <a:p>
            <a:r>
              <a:rPr lang="en-GB" sz="2800" dirty="0">
                <a:solidFill>
                  <a:schemeClr val="bg1"/>
                </a:solidFill>
              </a:rPr>
              <a:t>Political Declaration</a:t>
            </a:r>
          </a:p>
          <a:p>
            <a:r>
              <a:rPr lang="en-GB" sz="2800" dirty="0" smtClean="0">
                <a:solidFill>
                  <a:schemeClr val="bg1"/>
                </a:solidFill>
              </a:rPr>
              <a:t>Transition period</a:t>
            </a:r>
          </a:p>
          <a:p>
            <a:r>
              <a:rPr lang="en-GB" sz="2800" dirty="0" smtClean="0">
                <a:solidFill>
                  <a:schemeClr val="bg1"/>
                </a:solidFill>
              </a:rPr>
              <a:t>Third country</a:t>
            </a:r>
          </a:p>
          <a:p>
            <a:r>
              <a:rPr lang="en-GB" sz="2800" dirty="0" smtClean="0">
                <a:solidFill>
                  <a:schemeClr val="bg1"/>
                </a:solidFill>
              </a:rPr>
              <a:t>Free </a:t>
            </a:r>
            <a:r>
              <a:rPr lang="en-GB" sz="2800" dirty="0">
                <a:solidFill>
                  <a:schemeClr val="bg1"/>
                </a:solidFill>
              </a:rPr>
              <a:t>Trade </a:t>
            </a:r>
            <a:r>
              <a:rPr lang="en-GB" sz="2800" dirty="0" smtClean="0">
                <a:solidFill>
                  <a:schemeClr val="bg1"/>
                </a:solidFill>
              </a:rPr>
              <a:t>Agreement / deals FTAs </a:t>
            </a:r>
            <a:endParaRPr lang="en-GB" sz="2800" dirty="0">
              <a:solidFill>
                <a:schemeClr val="bg1"/>
              </a:solidFill>
            </a:endParaRPr>
          </a:p>
          <a:p>
            <a:r>
              <a:rPr lang="en-GB" sz="2800" dirty="0" smtClean="0">
                <a:solidFill>
                  <a:schemeClr val="bg1"/>
                </a:solidFill>
              </a:rPr>
              <a:t>Future Economic Partnership FEP</a:t>
            </a:r>
            <a:endParaRPr lang="en-GB" sz="2800" dirty="0">
              <a:solidFill>
                <a:schemeClr val="bg1"/>
              </a:solidFill>
            </a:endParaRPr>
          </a:p>
          <a:p>
            <a:endParaRPr lang="en-GB" dirty="0">
              <a:solidFill>
                <a:schemeClr val="bg1"/>
              </a:solidFill>
            </a:endParaRPr>
          </a:p>
        </p:txBody>
      </p:sp>
      <p:sp>
        <p:nvSpPr>
          <p:cNvPr id="4" name="Text Placeholder 3"/>
          <p:cNvSpPr>
            <a:spLocks noGrp="1"/>
          </p:cNvSpPr>
          <p:nvPr>
            <p:ph type="body" sz="quarter" idx="10"/>
          </p:nvPr>
        </p:nvSpPr>
        <p:spPr/>
        <p:txBody>
          <a:bodyPr/>
          <a:lstStyle/>
          <a:p>
            <a:r>
              <a:rPr lang="en-GB" dirty="0" smtClean="0">
                <a:solidFill>
                  <a:schemeClr val="bg1"/>
                </a:solidFill>
              </a:rPr>
              <a:t>New </a:t>
            </a:r>
            <a:r>
              <a:rPr lang="en-GB" dirty="0" err="1" smtClean="0">
                <a:solidFill>
                  <a:schemeClr val="bg1"/>
                </a:solidFill>
              </a:rPr>
              <a:t>terminology</a:t>
            </a:r>
            <a:r>
              <a:rPr lang="en-GB" dirty="0" err="1" smtClean="0"/>
              <a:t>rm</a:t>
            </a:r>
            <a:endParaRPr lang="en-GB" dirty="0"/>
          </a:p>
        </p:txBody>
      </p:sp>
      <p:sp>
        <p:nvSpPr>
          <p:cNvPr id="6" name="Text Placeholder 5"/>
          <p:cNvSpPr>
            <a:spLocks noGrp="1"/>
          </p:cNvSpPr>
          <p:nvPr>
            <p:ph type="body" sz="quarter" idx="14"/>
          </p:nvPr>
        </p:nvSpPr>
        <p:spPr>
          <a:xfrm>
            <a:off x="8614607" y="1767841"/>
            <a:ext cx="5999941" cy="6818876"/>
          </a:xfrm>
        </p:spPr>
        <p:txBody>
          <a:bodyPr/>
          <a:lstStyle/>
          <a:p>
            <a:r>
              <a:rPr lang="en-GB" sz="2800" dirty="0" smtClean="0">
                <a:solidFill>
                  <a:schemeClr val="bg1"/>
                </a:solidFill>
              </a:rPr>
              <a:t>Export and import tariffs</a:t>
            </a:r>
          </a:p>
          <a:p>
            <a:r>
              <a:rPr lang="en-GB" sz="2800" dirty="0" smtClean="0">
                <a:solidFill>
                  <a:schemeClr val="bg1"/>
                </a:solidFill>
              </a:rPr>
              <a:t>Non </a:t>
            </a:r>
            <a:r>
              <a:rPr lang="en-GB" sz="2800" dirty="0">
                <a:solidFill>
                  <a:schemeClr val="bg1"/>
                </a:solidFill>
              </a:rPr>
              <a:t>tariff barriers NTB</a:t>
            </a:r>
          </a:p>
          <a:p>
            <a:r>
              <a:rPr lang="en-GB" sz="2800" dirty="0" smtClean="0">
                <a:solidFill>
                  <a:schemeClr val="bg1"/>
                </a:solidFill>
              </a:rPr>
              <a:t>Technical </a:t>
            </a:r>
            <a:r>
              <a:rPr lang="en-GB" sz="2800" dirty="0">
                <a:solidFill>
                  <a:schemeClr val="bg1"/>
                </a:solidFill>
              </a:rPr>
              <a:t>Barriers to Trade TBT</a:t>
            </a:r>
          </a:p>
          <a:p>
            <a:r>
              <a:rPr lang="en-GB" sz="2800" dirty="0" smtClean="0">
                <a:solidFill>
                  <a:schemeClr val="bg1"/>
                </a:solidFill>
              </a:rPr>
              <a:t>Trade remedies</a:t>
            </a:r>
          </a:p>
          <a:p>
            <a:r>
              <a:rPr lang="en-GB" sz="2800" dirty="0" smtClean="0">
                <a:solidFill>
                  <a:schemeClr val="bg1"/>
                </a:solidFill>
              </a:rPr>
              <a:t>UK internal / single market</a:t>
            </a:r>
            <a:endParaRPr lang="en-GB" sz="2800" dirty="0">
              <a:solidFill>
                <a:schemeClr val="bg1"/>
              </a:solidFill>
            </a:endParaRPr>
          </a:p>
          <a:p>
            <a:r>
              <a:rPr lang="en-GB" sz="2800" dirty="0" smtClean="0">
                <a:solidFill>
                  <a:schemeClr val="bg1"/>
                </a:solidFill>
              </a:rPr>
              <a:t>Frameworks</a:t>
            </a:r>
          </a:p>
          <a:p>
            <a:r>
              <a:rPr lang="en-GB" sz="2800" dirty="0" smtClean="0">
                <a:solidFill>
                  <a:schemeClr val="bg1"/>
                </a:solidFill>
              </a:rPr>
              <a:t>Level playing field</a:t>
            </a:r>
            <a:endParaRPr lang="en-GB" sz="2800" dirty="0">
              <a:solidFill>
                <a:schemeClr val="bg1"/>
              </a:solidFill>
            </a:endParaRPr>
          </a:p>
          <a:p>
            <a:endParaRPr lang="en-GB" dirty="0"/>
          </a:p>
        </p:txBody>
      </p:sp>
    </p:spTree>
    <p:extLst>
      <p:ext uri="{BB962C8B-B14F-4D97-AF65-F5344CB8AC3E}">
        <p14:creationId xmlns:p14="http://schemas.microsoft.com/office/powerpoint/2010/main" val="353515260"/>
      </p:ext>
    </p:extLst>
  </p:cSld>
  <p:clrMapOvr>
    <a:masterClrMapping/>
  </p:clrMapOvr>
  <p:transition spd="slow"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25663" y="1895855"/>
            <a:ext cx="12077675" cy="6196082"/>
          </a:xfrm>
        </p:spPr>
        <p:txBody>
          <a:bodyPr/>
          <a:lstStyle/>
          <a:p>
            <a:r>
              <a:rPr lang="en-GB" b="1" dirty="0" smtClean="0"/>
              <a:t>UK Withdrawal Agreement Bill </a:t>
            </a:r>
            <a:r>
              <a:rPr lang="en-GB" dirty="0" smtClean="0"/>
              <a:t>– divorce deal consisting of money to be paid to EU, Irish cross border issues and treatment of people</a:t>
            </a:r>
          </a:p>
          <a:p>
            <a:r>
              <a:rPr lang="en-GB" b="1" dirty="0" smtClean="0"/>
              <a:t>Political declaration</a:t>
            </a:r>
            <a:r>
              <a:rPr lang="en-GB" dirty="0" smtClean="0"/>
              <a:t>, non binding legally, outlines proposals for future economic relationship with EU including free trade agreements</a:t>
            </a:r>
          </a:p>
          <a:p>
            <a:r>
              <a:rPr lang="en-GB" dirty="0" smtClean="0"/>
              <a:t>Subject to future debate in Parliament.</a:t>
            </a:r>
          </a:p>
          <a:p>
            <a:r>
              <a:rPr lang="en-GB" dirty="0" smtClean="0"/>
              <a:t>Apparent change in importance of provisions to ensure a level playing field for open and fair competition – e.g. state aid, dynamic regulatory alignment.</a:t>
            </a:r>
            <a:endParaRPr lang="en-GB" dirty="0"/>
          </a:p>
        </p:txBody>
      </p:sp>
      <p:sp>
        <p:nvSpPr>
          <p:cNvPr id="3" name="Text Placeholder 2"/>
          <p:cNvSpPr>
            <a:spLocks noGrp="1"/>
          </p:cNvSpPr>
          <p:nvPr>
            <p:ph type="body" sz="quarter" idx="10"/>
          </p:nvPr>
        </p:nvSpPr>
        <p:spPr>
          <a:xfrm>
            <a:off x="2125663" y="928771"/>
            <a:ext cx="14133512" cy="778109"/>
          </a:xfrm>
        </p:spPr>
        <p:txBody>
          <a:bodyPr/>
          <a:lstStyle/>
          <a:p>
            <a:r>
              <a:rPr lang="en-GB" dirty="0" smtClean="0"/>
              <a:t>Political situation </a:t>
            </a:r>
          </a:p>
        </p:txBody>
      </p:sp>
    </p:spTree>
    <p:extLst>
      <p:ext uri="{BB962C8B-B14F-4D97-AF65-F5344CB8AC3E}">
        <p14:creationId xmlns:p14="http://schemas.microsoft.com/office/powerpoint/2010/main" val="1939555792"/>
      </p:ext>
    </p:extLst>
  </p:cSld>
  <p:clrMapOvr>
    <a:masterClrMapping/>
  </p:clrMapOvr>
  <p:transition spd="slow"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98568" y="2217996"/>
            <a:ext cx="12077675" cy="6196082"/>
          </a:xfrm>
        </p:spPr>
        <p:txBody>
          <a:bodyPr/>
          <a:lstStyle/>
          <a:p>
            <a:r>
              <a:rPr lang="en-GB" dirty="0" smtClean="0"/>
              <a:t>Free Trade Deals &amp; Future Economic Partnership with EU</a:t>
            </a:r>
          </a:p>
          <a:p>
            <a:r>
              <a:rPr lang="en-GB" dirty="0" smtClean="0"/>
              <a:t>Trade in goods and services</a:t>
            </a:r>
          </a:p>
          <a:p>
            <a:r>
              <a:rPr lang="en-GB" dirty="0" smtClean="0"/>
              <a:t>Non-preferential tariff rates and quotas on imports if UK leaves EU with </a:t>
            </a:r>
            <a:r>
              <a:rPr lang="en-GB" dirty="0"/>
              <a:t>No Deal </a:t>
            </a:r>
            <a:r>
              <a:rPr lang="en-GB" dirty="0" smtClean="0"/>
              <a:t>- https://www.gov.uk/government/publicpublications/temporary-rates-of-customs-duty-on-imports-after-eu-exit</a:t>
            </a:r>
            <a:endParaRPr lang="en-GB" dirty="0" smtClean="0">
              <a:solidFill>
                <a:schemeClr val="bg2"/>
              </a:solidFill>
            </a:endParaRPr>
          </a:p>
          <a:p>
            <a:r>
              <a:rPr lang="en-GB" dirty="0" smtClean="0"/>
              <a:t>Technical Barriers to Trade (Non Tariff Barriers) - DIT database  - https://www.great.gov.uk/report-trade-barrier/</a:t>
            </a:r>
            <a:endParaRPr lang="en-GB" dirty="0">
              <a:solidFill>
                <a:schemeClr val="tx2">
                  <a:lumMod val="20000"/>
                  <a:lumOff val="80000"/>
                </a:schemeClr>
              </a:solidFill>
            </a:endParaRPr>
          </a:p>
          <a:p>
            <a:endParaRPr lang="en-GB" dirty="0"/>
          </a:p>
        </p:txBody>
      </p:sp>
      <p:sp>
        <p:nvSpPr>
          <p:cNvPr id="3" name="Text Placeholder 2"/>
          <p:cNvSpPr>
            <a:spLocks noGrp="1"/>
          </p:cNvSpPr>
          <p:nvPr>
            <p:ph type="body" sz="quarter" idx="10"/>
          </p:nvPr>
        </p:nvSpPr>
        <p:spPr/>
        <p:txBody>
          <a:bodyPr/>
          <a:lstStyle/>
          <a:p>
            <a:r>
              <a:rPr lang="en-GB" dirty="0" err="1" smtClean="0"/>
              <a:t>Brexit</a:t>
            </a:r>
            <a:r>
              <a:rPr lang="en-GB" dirty="0" smtClean="0"/>
              <a:t> changes – rest of the world</a:t>
            </a:r>
            <a:endParaRPr lang="en-GB" dirty="0"/>
          </a:p>
        </p:txBody>
      </p:sp>
    </p:spTree>
    <p:extLst>
      <p:ext uri="{BB962C8B-B14F-4D97-AF65-F5344CB8AC3E}">
        <p14:creationId xmlns:p14="http://schemas.microsoft.com/office/powerpoint/2010/main" val="3640088320"/>
      </p:ext>
    </p:extLst>
  </p:cSld>
  <p:clrMapOvr>
    <a:masterClrMapping/>
  </p:clrMapOvr>
  <p:transition spd="slow"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Devolution </a:t>
            </a:r>
          </a:p>
          <a:p>
            <a:r>
              <a:rPr lang="en-GB" dirty="0"/>
              <a:t>Frameworks (Single UK Market)</a:t>
            </a:r>
          </a:p>
          <a:p>
            <a:r>
              <a:rPr lang="en-GB" dirty="0" smtClean="0"/>
              <a:t>Constitutional objectives</a:t>
            </a:r>
          </a:p>
          <a:p>
            <a:r>
              <a:rPr lang="en-GB" dirty="0"/>
              <a:t>Economic objectives</a:t>
            </a:r>
          </a:p>
          <a:p>
            <a:r>
              <a:rPr lang="en-GB" dirty="0" smtClean="0"/>
              <a:t>Social &amp; environmental objectives</a:t>
            </a:r>
          </a:p>
        </p:txBody>
      </p:sp>
      <p:sp>
        <p:nvSpPr>
          <p:cNvPr id="3" name="Text Placeholder 2"/>
          <p:cNvSpPr>
            <a:spLocks noGrp="1"/>
          </p:cNvSpPr>
          <p:nvPr>
            <p:ph type="body" sz="quarter" idx="10"/>
          </p:nvPr>
        </p:nvSpPr>
        <p:spPr/>
        <p:txBody>
          <a:bodyPr/>
          <a:lstStyle/>
          <a:p>
            <a:r>
              <a:rPr lang="en-GB" dirty="0" err="1" smtClean="0"/>
              <a:t>Brexit</a:t>
            </a:r>
            <a:r>
              <a:rPr lang="en-GB" dirty="0" smtClean="0"/>
              <a:t> changes –</a:t>
            </a:r>
            <a:r>
              <a:rPr lang="en-GB" dirty="0" err="1" smtClean="0"/>
              <a:t>uk</a:t>
            </a:r>
            <a:r>
              <a:rPr lang="en-GB" dirty="0" smtClean="0"/>
              <a:t> ‘Internal / single’ market</a:t>
            </a:r>
            <a:endParaRPr lang="en-GB" dirty="0"/>
          </a:p>
        </p:txBody>
      </p:sp>
    </p:spTree>
    <p:extLst>
      <p:ext uri="{BB962C8B-B14F-4D97-AF65-F5344CB8AC3E}">
        <p14:creationId xmlns:p14="http://schemas.microsoft.com/office/powerpoint/2010/main" val="1846990298"/>
      </p:ext>
    </p:extLst>
  </p:cSld>
  <p:clrMapOvr>
    <a:masterClrMapping/>
  </p:clrMapOvr>
  <p:transition spd="slow"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82804" y="2013045"/>
            <a:ext cx="12077675" cy="6196082"/>
          </a:xfrm>
        </p:spPr>
        <p:txBody>
          <a:bodyPr/>
          <a:lstStyle/>
          <a:p>
            <a:r>
              <a:rPr lang="en-GB" dirty="0" smtClean="0">
                <a:solidFill>
                  <a:schemeClr val="bg1"/>
                </a:solidFill>
              </a:rPr>
              <a:t>Not sufficient notice of UK Withdrawal Agreement text</a:t>
            </a:r>
          </a:p>
          <a:p>
            <a:r>
              <a:rPr lang="en-GB" dirty="0" smtClean="0">
                <a:solidFill>
                  <a:schemeClr val="bg1"/>
                </a:solidFill>
              </a:rPr>
              <a:t>First Minister backs </a:t>
            </a:r>
            <a:r>
              <a:rPr lang="en-GB" dirty="0">
                <a:solidFill>
                  <a:schemeClr val="bg1"/>
                </a:solidFill>
              </a:rPr>
              <a:t>Remain or Peoples’ Vote</a:t>
            </a:r>
          </a:p>
          <a:p>
            <a:r>
              <a:rPr lang="en-GB" dirty="0">
                <a:solidFill>
                  <a:schemeClr val="bg1"/>
                </a:solidFill>
              </a:rPr>
              <a:t>“Not a penny worse off” </a:t>
            </a:r>
            <a:r>
              <a:rPr lang="en-GB" dirty="0" smtClean="0">
                <a:solidFill>
                  <a:schemeClr val="bg1"/>
                </a:solidFill>
              </a:rPr>
              <a:t>/ frictionless trade / freedom of movement (2016</a:t>
            </a:r>
            <a:r>
              <a:rPr lang="en-GB" dirty="0">
                <a:solidFill>
                  <a:schemeClr val="bg1"/>
                </a:solidFill>
              </a:rPr>
              <a:t>)</a:t>
            </a:r>
          </a:p>
          <a:p>
            <a:r>
              <a:rPr lang="en-GB" dirty="0" smtClean="0">
                <a:solidFill>
                  <a:schemeClr val="bg1"/>
                </a:solidFill>
              </a:rPr>
              <a:t>Wales </a:t>
            </a:r>
            <a:r>
              <a:rPr lang="en-GB" dirty="0">
                <a:solidFill>
                  <a:schemeClr val="bg1"/>
                </a:solidFill>
              </a:rPr>
              <a:t>benefits from £680m per year from EU Funds</a:t>
            </a:r>
          </a:p>
          <a:p>
            <a:r>
              <a:rPr lang="en-GB" dirty="0" smtClean="0">
                <a:solidFill>
                  <a:schemeClr val="bg1"/>
                </a:solidFill>
              </a:rPr>
              <a:t>Shared </a:t>
            </a:r>
            <a:r>
              <a:rPr lang="en-GB" dirty="0">
                <a:solidFill>
                  <a:schemeClr val="bg1"/>
                </a:solidFill>
              </a:rPr>
              <a:t>Prosperity Fund</a:t>
            </a:r>
          </a:p>
          <a:p>
            <a:r>
              <a:rPr lang="en-GB" dirty="0" smtClean="0">
                <a:solidFill>
                  <a:schemeClr val="bg1"/>
                </a:solidFill>
              </a:rPr>
              <a:t>Autonomy to develop and deliver successor programmes</a:t>
            </a:r>
          </a:p>
          <a:p>
            <a:r>
              <a:rPr lang="en-GB" dirty="0" smtClean="0">
                <a:solidFill>
                  <a:schemeClr val="bg1"/>
                </a:solidFill>
              </a:rPr>
              <a:t>Replace Barnett with ‘relative need’ approach</a:t>
            </a:r>
          </a:p>
          <a:p>
            <a:endParaRPr lang="en-GB" dirty="0">
              <a:solidFill>
                <a:schemeClr val="bg1"/>
              </a:solidFill>
            </a:endParaRPr>
          </a:p>
        </p:txBody>
      </p:sp>
      <p:sp>
        <p:nvSpPr>
          <p:cNvPr id="3" name="Text Placeholder 2"/>
          <p:cNvSpPr>
            <a:spLocks noGrp="1"/>
          </p:cNvSpPr>
          <p:nvPr>
            <p:ph type="body" sz="quarter" idx="10"/>
          </p:nvPr>
        </p:nvSpPr>
        <p:spPr/>
        <p:txBody>
          <a:bodyPr/>
          <a:lstStyle/>
          <a:p>
            <a:r>
              <a:rPr lang="en-GB" dirty="0" smtClean="0">
                <a:solidFill>
                  <a:schemeClr val="bg1"/>
                </a:solidFill>
              </a:rPr>
              <a:t>Welsh ministers position on </a:t>
            </a:r>
            <a:r>
              <a:rPr lang="en-GB" dirty="0" err="1" smtClean="0">
                <a:solidFill>
                  <a:schemeClr val="bg1"/>
                </a:solidFill>
              </a:rPr>
              <a:t>brexit</a:t>
            </a:r>
            <a:endParaRPr lang="en-GB" dirty="0">
              <a:solidFill>
                <a:schemeClr val="bg1"/>
              </a:solidFill>
            </a:endParaRPr>
          </a:p>
        </p:txBody>
      </p:sp>
    </p:spTree>
    <p:extLst>
      <p:ext uri="{BB962C8B-B14F-4D97-AF65-F5344CB8AC3E}">
        <p14:creationId xmlns:p14="http://schemas.microsoft.com/office/powerpoint/2010/main" val="2850167714"/>
      </p:ext>
    </p:extLst>
  </p:cSld>
  <p:clrMapOvr>
    <a:masterClrMapping/>
  </p:clrMapOvr>
  <p:transition spd="slow"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129646" y="2316291"/>
            <a:ext cx="5144611" cy="6126257"/>
          </a:xfrm>
        </p:spPr>
        <p:txBody>
          <a:bodyPr/>
          <a:lstStyle/>
          <a:p>
            <a:pPr>
              <a:spcAft>
                <a:spcPts val="3000"/>
              </a:spcAft>
            </a:pPr>
            <a:r>
              <a:rPr lang="en-GB" dirty="0" smtClean="0">
                <a:solidFill>
                  <a:schemeClr val="bg1"/>
                </a:solidFill>
              </a:rPr>
              <a:t>Wealth &amp; Wellbeing</a:t>
            </a:r>
          </a:p>
          <a:p>
            <a:pPr>
              <a:spcAft>
                <a:spcPts val="3000"/>
              </a:spcAft>
            </a:pPr>
            <a:r>
              <a:rPr lang="en-GB" dirty="0" smtClean="0">
                <a:solidFill>
                  <a:schemeClr val="bg1"/>
                </a:solidFill>
              </a:rPr>
              <a:t>Economic Contract</a:t>
            </a:r>
          </a:p>
          <a:p>
            <a:pPr>
              <a:spcAft>
                <a:spcPts val="3000"/>
              </a:spcAft>
            </a:pPr>
            <a:r>
              <a:rPr lang="en-GB" dirty="0" smtClean="0">
                <a:solidFill>
                  <a:schemeClr val="bg1"/>
                </a:solidFill>
              </a:rPr>
              <a:t>Calls to Action</a:t>
            </a:r>
          </a:p>
          <a:p>
            <a:pPr>
              <a:spcAft>
                <a:spcPts val="3000"/>
              </a:spcAft>
            </a:pPr>
            <a:r>
              <a:rPr lang="en-GB" dirty="0" smtClean="0">
                <a:solidFill>
                  <a:schemeClr val="bg1"/>
                </a:solidFill>
              </a:rPr>
              <a:t>Regional approach</a:t>
            </a:r>
          </a:p>
          <a:p>
            <a:pPr>
              <a:spcAft>
                <a:spcPts val="3000"/>
              </a:spcAft>
            </a:pPr>
            <a:r>
              <a:rPr lang="en-GB" dirty="0" smtClean="0">
                <a:solidFill>
                  <a:schemeClr val="bg1"/>
                </a:solidFill>
              </a:rPr>
              <a:t>Foundation Economy</a:t>
            </a:r>
          </a:p>
        </p:txBody>
      </p:sp>
      <p:sp>
        <p:nvSpPr>
          <p:cNvPr id="5" name="Text Placeholder 4"/>
          <p:cNvSpPr>
            <a:spLocks noGrp="1"/>
          </p:cNvSpPr>
          <p:nvPr>
            <p:ph type="body" sz="quarter" idx="10"/>
          </p:nvPr>
        </p:nvSpPr>
        <p:spPr>
          <a:xfrm>
            <a:off x="2125663" y="928771"/>
            <a:ext cx="6003925" cy="1555121"/>
          </a:xfrm>
        </p:spPr>
        <p:txBody>
          <a:bodyPr/>
          <a:lstStyle/>
          <a:p>
            <a:r>
              <a:rPr lang="en-GB" dirty="0" smtClean="0">
                <a:solidFill>
                  <a:schemeClr val="bg1"/>
                </a:solidFill>
              </a:rPr>
              <a:t>WELSH</a:t>
            </a:r>
          </a:p>
          <a:p>
            <a:r>
              <a:rPr lang="en-GB" dirty="0" smtClean="0">
                <a:solidFill>
                  <a:schemeClr val="bg1"/>
                </a:solidFill>
              </a:rPr>
              <a:t>Economic Action plan</a:t>
            </a:r>
            <a:endParaRPr lang="en-GB" dirty="0">
              <a:solidFill>
                <a:schemeClr val="bg1"/>
              </a:solidFill>
            </a:endParaRPr>
          </a:p>
          <a:p>
            <a:endParaRPr lang="en-GB" dirty="0">
              <a:solidFill>
                <a:schemeClr val="bg1"/>
              </a:solidFill>
            </a:endParaRPr>
          </a:p>
        </p:txBody>
      </p:sp>
      <p:pic>
        <p:nvPicPr>
          <p:cNvPr id="7" name="pagination O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2414" y="8052815"/>
            <a:ext cx="266761" cy="622442"/>
          </a:xfrm>
          <a:prstGeom prst="rect">
            <a:avLst/>
          </a:prstGeom>
        </p:spPr>
      </p:pic>
      <p:grpSp>
        <p:nvGrpSpPr>
          <p:cNvPr id="9" name="pagination ON"/>
          <p:cNvGrpSpPr/>
          <p:nvPr/>
        </p:nvGrpSpPr>
        <p:grpSpPr>
          <a:xfrm>
            <a:off x="16259175" y="8052815"/>
            <a:ext cx="2350035" cy="622442"/>
            <a:chOff x="13909139" y="8052815"/>
            <a:chExt cx="2350035" cy="622442"/>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09139" y="8052815"/>
              <a:ext cx="2350035" cy="622442"/>
            </a:xfrm>
            <a:prstGeom prst="rect">
              <a:avLst/>
            </a:prstGeom>
          </p:spPr>
        </p:pic>
        <p:sp>
          <p:nvSpPr>
            <p:cNvPr id="11" name="Rectangle 10">
              <a:hlinkClick r:id="" action="ppaction://hlinkshowjump?jump=previousslide"/>
            </p:cNvPr>
            <p:cNvSpPr/>
            <p:nvPr userDrawn="1"/>
          </p:nvSpPr>
          <p:spPr>
            <a:xfrm>
              <a:off x="14182725"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 action="ppaction://hlinkshowjump?jump=nextslide"/>
            </p:cNvPr>
            <p:cNvSpPr/>
            <p:nvPr userDrawn="1"/>
          </p:nvSpPr>
          <p:spPr>
            <a:xfrm>
              <a:off x="15373349" y="8052815"/>
              <a:ext cx="428625"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 action="ppaction://hlinkshowjump?jump=firstslide"/>
            </p:cNvPr>
            <p:cNvSpPr/>
            <p:nvPr userDrawn="1"/>
          </p:nvSpPr>
          <p:spPr>
            <a:xfrm>
              <a:off x="14611350" y="8052815"/>
              <a:ext cx="761999" cy="6224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Placeholder 2"/>
          <p:cNvPicPr>
            <a:picLocks noGrp="1" noChangeAspect="1"/>
          </p:cNvPicPr>
          <p:nvPr>
            <p:ph type="pic" sz="quarter" idx="13"/>
          </p:nvPr>
        </p:nvPicPr>
        <p:blipFill>
          <a:blip r:embed="rId5"/>
          <a:srcRect t="10047" b="10047"/>
          <a:stretch>
            <a:fillRect/>
          </a:stretch>
        </p:blipFill>
        <p:spPr>
          <a:xfrm>
            <a:off x="9417622" y="836469"/>
            <a:ext cx="6353140" cy="7216346"/>
          </a:xfrm>
          <a:prstGeom prst="rect">
            <a:avLst/>
          </a:prstGeom>
        </p:spPr>
      </p:pic>
    </p:spTree>
    <p:extLst>
      <p:ext uri="{BB962C8B-B14F-4D97-AF65-F5344CB8AC3E}">
        <p14:creationId xmlns:p14="http://schemas.microsoft.com/office/powerpoint/2010/main" val="3816072592"/>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722 3.05556E-6 L -0.14247 3.05556E-6 " pathEditMode="relative" rAng="0" ptsTypes="AA">
                                      <p:cBhvr>
                                        <p:cTn id="6" dur="500" fill="hold"/>
                                        <p:tgtEl>
                                          <p:spTgt spid="9"/>
                                        </p:tgtEl>
                                        <p:attrNameLst>
                                          <p:attrName>ppt_x</p:attrName>
                                          <p:attrName>ppt_y</p:attrName>
                                        </p:attrNameLst>
                                      </p:cBhvr>
                                      <p:rCtr x="-10734" y="0"/>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722 3.05556E-6 L 0.25 3.05556E-6 " pathEditMode="relative" rAng="0" ptsTypes="AA">
                                      <p:cBhvr>
                                        <p:cTn id="11" dur="500" fill="hold"/>
                                        <p:tgtEl>
                                          <p:spTgt spid="9"/>
                                        </p:tgtEl>
                                        <p:attrNameLst>
                                          <p:attrName>ppt_x</p:attrName>
                                          <p:attrName>ppt_y</p:attrName>
                                        </p:attrNameLst>
                                      </p:cBhvr>
                                      <p:rCtr x="8890" y="0"/>
                                    </p:animMotion>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Referendum</a:t>
            </a:r>
          </a:p>
          <a:p>
            <a:r>
              <a:rPr lang="en-GB" dirty="0" smtClean="0"/>
              <a:t>Welsh Government supports remain</a:t>
            </a:r>
          </a:p>
          <a:p>
            <a:r>
              <a:rPr lang="en-GB" dirty="0" smtClean="0"/>
              <a:t>Economic case to remain in Single Market </a:t>
            </a:r>
          </a:p>
          <a:p>
            <a:r>
              <a:rPr lang="en-GB" dirty="0" smtClean="0"/>
              <a:t>&amp; Customs Union</a:t>
            </a:r>
          </a:p>
          <a:p>
            <a:pPr lvl="1"/>
            <a:endParaRPr lang="en-GB" dirty="0">
              <a:solidFill>
                <a:schemeClr val="bg1">
                  <a:lumMod val="85000"/>
                </a:schemeClr>
              </a:solidFill>
            </a:endParaRPr>
          </a:p>
          <a:p>
            <a:pPr marL="0" indent="0">
              <a:buNone/>
            </a:pPr>
            <a:endParaRPr lang="en-GB" dirty="0"/>
          </a:p>
        </p:txBody>
      </p:sp>
      <p:sp>
        <p:nvSpPr>
          <p:cNvPr id="3" name="Text Placeholder 2"/>
          <p:cNvSpPr>
            <a:spLocks noGrp="1"/>
          </p:cNvSpPr>
          <p:nvPr>
            <p:ph type="body" sz="quarter" idx="10"/>
          </p:nvPr>
        </p:nvSpPr>
        <p:spPr/>
        <p:txBody>
          <a:bodyPr/>
          <a:lstStyle/>
          <a:p>
            <a:r>
              <a:rPr lang="en-GB" dirty="0" smtClean="0"/>
              <a:t>WELSH / A Brighter Future for wales</a:t>
            </a:r>
            <a:endParaRPr lang="en-GB" dirty="0"/>
          </a:p>
        </p:txBody>
      </p:sp>
      <p:pic>
        <p:nvPicPr>
          <p:cNvPr id="4" name="Picture 3"/>
          <p:cNvPicPr>
            <a:picLocks noChangeAspect="1"/>
          </p:cNvPicPr>
          <p:nvPr/>
        </p:nvPicPr>
        <p:blipFill>
          <a:blip r:embed="rId3"/>
          <a:stretch>
            <a:fillRect/>
          </a:stretch>
        </p:blipFill>
        <p:spPr>
          <a:xfrm>
            <a:off x="10363200" y="2061164"/>
            <a:ext cx="4491673" cy="6285206"/>
          </a:xfrm>
          <a:prstGeom prst="rect">
            <a:avLst/>
          </a:prstGeom>
        </p:spPr>
      </p:pic>
    </p:spTree>
    <p:extLst>
      <p:ext uri="{BB962C8B-B14F-4D97-AF65-F5344CB8AC3E}">
        <p14:creationId xmlns:p14="http://schemas.microsoft.com/office/powerpoint/2010/main" val="2209909709"/>
      </p:ext>
    </p:extLst>
  </p:cSld>
  <p:clrMapOvr>
    <a:masterClrMapping/>
  </p:clrMapOvr>
  <p:transition spd="slow" advClick="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s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tx1">
              <a:lumMod val="65000"/>
              <a:lumOff val="35000"/>
              <a:alpha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FF3C5B18883D4E21973B57C2EEED7FD1" version="1.0.0">
  <systemFields>
    <field name="Objective-Id">
      <value order="0">A27869982</value>
    </field>
    <field name="Objective-Title">
      <value order="0">2019 10 24 Presentation for Wales Contact Centre Forum RB</value>
    </field>
    <field name="Objective-Description">
      <value order="0"/>
    </field>
    <field name="Objective-CreationStamp">
      <value order="0">2019-10-22T13:15:40Z</value>
    </field>
    <field name="Objective-IsApproved">
      <value order="0">false</value>
    </field>
    <field name="Objective-IsPublished">
      <value order="0">false</value>
    </field>
    <field name="Objective-DatePublished">
      <value order="0"/>
    </field>
    <field name="Objective-ModificationStamp">
      <value order="0">2019-10-22T14:51:36Z</value>
    </field>
    <field name="Objective-Owner">
      <value order="0">Bacigalupo, Ruth ESNR-Sectors&amp;Business-Entrepreneurship&amp;Delivery</value>
    </field>
    <field name="Objective-Path">
      <value order="0">Objective Global Folder:Business File Plan:Office of the First Minister (OFM):Office of the First Minister (OFM) - European Transition:1 - Save:! ESNR:EU Transition (Economy &amp; Transport):EU Exit &amp; Economic Policy - Engagement Business Events - 2018-2023:Brexit Presentations E&amp;T - External</value>
    </field>
    <field name="Objective-Parent">
      <value order="0">Brexit Presentations E&amp;T - External</value>
    </field>
    <field name="Objective-State">
      <value order="0">Being Edited</value>
    </field>
    <field name="Objective-VersionId">
      <value order="0">vA55498981</value>
    </field>
    <field name="Objective-Version">
      <value order="0">5.1</value>
    </field>
    <field name="Objective-VersionNumber">
      <value order="0">7</value>
    </field>
    <field name="Objective-VersionComment">
      <value order="0"/>
    </field>
    <field name="Objective-FileNumber">
      <value order="0">qA1393696</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2019-10-21T23:00:00Z</value>
      </field>
      <field name="Objective-What to Keep">
        <value order="0">No</value>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emplate/>
  <TotalTime>20815</TotalTime>
  <Words>4924</Words>
  <Application>Microsoft Office PowerPoint</Application>
  <PresentationFormat>Custom</PresentationFormat>
  <Paragraphs>807</Paragraphs>
  <Slides>28</Slides>
  <Notes>28</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Adobe Devanagari</vt:lpstr>
      <vt:lpstr>Arial</vt:lpstr>
      <vt:lpstr>Batang</vt:lpstr>
      <vt:lpstr>Calibri</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Wales’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Welsh Services exports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Rhodri Jones</dc:creator>
  <cp:lastModifiedBy>Perkins, Rhiannon (ESNR Strategy)</cp:lastModifiedBy>
  <cp:revision>1198</cp:revision>
  <cp:lastPrinted>2019-10-22T14:30:43Z</cp:lastPrinted>
  <dcterms:created xsi:type="dcterms:W3CDTF">2012-12-17T11:58:04Z</dcterms:created>
  <dcterms:modified xsi:type="dcterms:W3CDTF">2019-10-22T14:54:50Z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A27869982</vt:lpwstr>
  </property>
  <property fmtid="{D5CDD505-2E9C-101B-9397-08002B2CF9AE}" pid="4" name="Objective-Title">
    <vt:lpwstr>2019 10 24 Presentation for Wales Contact Centre Forum RB</vt:lpwstr>
  </property>
  <property fmtid="{D5CDD505-2E9C-101B-9397-08002B2CF9AE}" pid="5" name="Objective-Comment">
    <vt:lpwstr/>
  </property>
  <property fmtid="{D5CDD505-2E9C-101B-9397-08002B2CF9AE}" pid="6" name="Objective-CreationStamp">
    <vt:filetime>2019-10-22T13:15:44Z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2019-10-22T14:51:36Z</vt:filetime>
  </property>
  <property fmtid="{D5CDD505-2E9C-101B-9397-08002B2CF9AE}" pid="11" name="Objective-Owner">
    <vt:lpwstr>Bacigalupo, Ruth ESNR-Sectors&amp;Business-Entrepreneurship&amp;Delivery</vt:lpwstr>
  </property>
  <property fmtid="{D5CDD505-2E9C-101B-9397-08002B2CF9AE}" pid="12" name="Objective-Path">
    <vt:lpwstr>Objective Global Folder:Business File Plan:Office of the First Minister (OFM):Office of the First Minister (OFM) - European Transition:1 - Save:! ESNR:EU Transition (Economy &amp; Transport):EU Exit &amp; Economic Policy - Engagement Business Events - 2018-2023:B</vt:lpwstr>
  </property>
  <property fmtid="{D5CDD505-2E9C-101B-9397-08002B2CF9AE}" pid="13" name="Objective-Parent">
    <vt:lpwstr>Brexit Presentations E&amp;T - External</vt:lpwstr>
  </property>
  <property fmtid="{D5CDD505-2E9C-101B-9397-08002B2CF9AE}" pid="14" name="Objective-State">
    <vt:lpwstr>Being Edited</vt:lpwstr>
  </property>
  <property fmtid="{D5CDD505-2E9C-101B-9397-08002B2CF9AE}" pid="15" name="Objective-Version">
    <vt:lpwstr>5.1</vt:lpwstr>
  </property>
  <property fmtid="{D5CDD505-2E9C-101B-9397-08002B2CF9AE}" pid="16" name="Objective-VersionNumber">
    <vt:r8>7</vt:r8>
  </property>
  <property fmtid="{D5CDD505-2E9C-101B-9397-08002B2CF9AE}" pid="17" name="Objective-VersionComment">
    <vt:lpwstr/>
  </property>
  <property fmtid="{D5CDD505-2E9C-101B-9397-08002B2CF9AE}" pid="18" name="Objective-FileNumber">
    <vt:lpwstr>qA1393696</vt:lpwstr>
  </property>
  <property fmtid="{D5CDD505-2E9C-101B-9397-08002B2CF9AE}" pid="19" name="Objective-Classification">
    <vt:lpwstr>[Inherited - Official]</vt:lpwstr>
  </property>
  <property fmtid="{D5CDD505-2E9C-101B-9397-08002B2CF9AE}" pid="20" name="Objective-Caveats">
    <vt:lpwstr/>
  </property>
  <property fmtid="{D5CDD505-2E9C-101B-9397-08002B2CF9AE}" pid="21" name="Objective-Language [system]">
    <vt:lpwstr>English (eng)</vt:lpwstr>
  </property>
  <property fmtid="{D5CDD505-2E9C-101B-9397-08002B2CF9AE}" pid="22" name="Objective-Date Acquired [system]">
    <vt:lpwstr/>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y fmtid="{D5CDD505-2E9C-101B-9397-08002B2CF9AE}" pid="26" name="Objective-Description">
    <vt:lpwstr/>
  </property>
  <property fmtid="{D5CDD505-2E9C-101B-9397-08002B2CF9AE}" pid="27" name="Objective-VersionId">
    <vt:lpwstr>vA55498981</vt:lpwstr>
  </property>
  <property fmtid="{D5CDD505-2E9C-101B-9397-08002B2CF9AE}" pid="28" name="Objective-Language">
    <vt:lpwstr>English (eng)</vt:lpwstr>
  </property>
  <property fmtid="{D5CDD505-2E9C-101B-9397-08002B2CF9AE}" pid="29" name="Objective-Date Acquired">
    <vt:filetime>2019-10-21T23:00:00Z</vt:filetime>
  </property>
  <property fmtid="{D5CDD505-2E9C-101B-9397-08002B2CF9AE}" pid="30" name="Objective-What to Keep">
    <vt:lpwstr>No</vt:lpwstr>
  </property>
  <property fmtid="{D5CDD505-2E9C-101B-9397-08002B2CF9AE}" pid="31" name="Objective-Official Translation">
    <vt:lpwstr/>
  </property>
  <property fmtid="{D5CDD505-2E9C-101B-9397-08002B2CF9AE}" pid="32" name="Objective-Connect Creator">
    <vt:lpwstr/>
  </property>
</Properties>
</file>