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2"/>
  </p:sldMasterIdLst>
  <p:notesMasterIdLst>
    <p:notesMasterId r:id="rId11"/>
  </p:notesMasterIdLst>
  <p:handoutMasterIdLst>
    <p:handoutMasterId r:id="rId12"/>
  </p:handoutMasterIdLst>
  <p:sldIdLst>
    <p:sldId id="716" r:id="rId3"/>
    <p:sldId id="721" r:id="rId4"/>
    <p:sldId id="722" r:id="rId5"/>
    <p:sldId id="719" r:id="rId6"/>
    <p:sldId id="717" r:id="rId7"/>
    <p:sldId id="720" r:id="rId8"/>
    <p:sldId id="718" r:id="rId9"/>
    <p:sldId id="509" r:id="rId10"/>
  </p:sldIdLst>
  <p:sldSz cx="16259175" cy="9145588"/>
  <p:notesSz cx="6669088" cy="9802813"/>
  <p:defaultTextStyle>
    <a:defPPr>
      <a:defRPr lang="en-US"/>
    </a:defPPr>
    <a:lvl1pPr algn="l" defTabSz="1450975" rtl="0" fontAlgn="base">
      <a:spcBef>
        <a:spcPct val="0"/>
      </a:spcBef>
      <a:spcAft>
        <a:spcPct val="0"/>
      </a:spcAft>
      <a:defRPr sz="2900" kern="1200">
        <a:solidFill>
          <a:schemeClr val="tx1"/>
        </a:solidFill>
        <a:latin typeface="Arial" charset="0"/>
        <a:ea typeface="+mn-ea"/>
        <a:cs typeface="+mn-cs"/>
      </a:defRPr>
    </a:lvl1pPr>
    <a:lvl2pPr marL="725488" indent="-268288" algn="l" defTabSz="1450975" rtl="0" fontAlgn="base">
      <a:spcBef>
        <a:spcPct val="0"/>
      </a:spcBef>
      <a:spcAft>
        <a:spcPct val="0"/>
      </a:spcAft>
      <a:defRPr sz="2900" kern="1200">
        <a:solidFill>
          <a:schemeClr val="tx1"/>
        </a:solidFill>
        <a:latin typeface="Arial" charset="0"/>
        <a:ea typeface="+mn-ea"/>
        <a:cs typeface="+mn-cs"/>
      </a:defRPr>
    </a:lvl2pPr>
    <a:lvl3pPr marL="1450975" indent="-536575" algn="l" defTabSz="1450975" rtl="0" fontAlgn="base">
      <a:spcBef>
        <a:spcPct val="0"/>
      </a:spcBef>
      <a:spcAft>
        <a:spcPct val="0"/>
      </a:spcAft>
      <a:defRPr sz="2900" kern="1200">
        <a:solidFill>
          <a:schemeClr val="tx1"/>
        </a:solidFill>
        <a:latin typeface="Arial" charset="0"/>
        <a:ea typeface="+mn-ea"/>
        <a:cs typeface="+mn-cs"/>
      </a:defRPr>
    </a:lvl3pPr>
    <a:lvl4pPr marL="2176463" indent="-804863" algn="l" defTabSz="1450975" rtl="0" fontAlgn="base">
      <a:spcBef>
        <a:spcPct val="0"/>
      </a:spcBef>
      <a:spcAft>
        <a:spcPct val="0"/>
      </a:spcAft>
      <a:defRPr sz="2900" kern="1200">
        <a:solidFill>
          <a:schemeClr val="tx1"/>
        </a:solidFill>
        <a:latin typeface="Arial" charset="0"/>
        <a:ea typeface="+mn-ea"/>
        <a:cs typeface="+mn-cs"/>
      </a:defRPr>
    </a:lvl4pPr>
    <a:lvl5pPr marL="2901950" indent="-1073150" algn="l" defTabSz="1450975" rtl="0" fontAlgn="base">
      <a:spcBef>
        <a:spcPct val="0"/>
      </a:spcBef>
      <a:spcAft>
        <a:spcPct val="0"/>
      </a:spcAft>
      <a:defRPr sz="2900" kern="1200">
        <a:solidFill>
          <a:schemeClr val="tx1"/>
        </a:solidFill>
        <a:latin typeface="Arial" charset="0"/>
        <a:ea typeface="+mn-ea"/>
        <a:cs typeface="+mn-cs"/>
      </a:defRPr>
    </a:lvl5pPr>
    <a:lvl6pPr marL="2286000" algn="l" defTabSz="914400" rtl="0" eaLnBrk="1" latinLnBrk="0" hangingPunct="1">
      <a:defRPr sz="2900" kern="1200">
        <a:solidFill>
          <a:schemeClr val="tx1"/>
        </a:solidFill>
        <a:latin typeface="Arial" charset="0"/>
        <a:ea typeface="+mn-ea"/>
        <a:cs typeface="+mn-cs"/>
      </a:defRPr>
    </a:lvl6pPr>
    <a:lvl7pPr marL="2743200" algn="l" defTabSz="914400" rtl="0" eaLnBrk="1" latinLnBrk="0" hangingPunct="1">
      <a:defRPr sz="2900" kern="1200">
        <a:solidFill>
          <a:schemeClr val="tx1"/>
        </a:solidFill>
        <a:latin typeface="Arial" charset="0"/>
        <a:ea typeface="+mn-ea"/>
        <a:cs typeface="+mn-cs"/>
      </a:defRPr>
    </a:lvl7pPr>
    <a:lvl8pPr marL="3200400" algn="l" defTabSz="914400" rtl="0" eaLnBrk="1" latinLnBrk="0" hangingPunct="1">
      <a:defRPr sz="2900" kern="1200">
        <a:solidFill>
          <a:schemeClr val="tx1"/>
        </a:solidFill>
        <a:latin typeface="Arial" charset="0"/>
        <a:ea typeface="+mn-ea"/>
        <a:cs typeface="+mn-cs"/>
      </a:defRPr>
    </a:lvl8pPr>
    <a:lvl9pPr marL="3657600" algn="l" defTabSz="914400" rtl="0" eaLnBrk="1" latinLnBrk="0" hangingPunct="1">
      <a:defRPr sz="29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1">
          <p15:clr>
            <a:srgbClr val="A4A3A4"/>
          </p15:clr>
        </p15:guide>
        <p15:guide id="2" pos="5121">
          <p15:clr>
            <a:srgbClr val="A4A3A4"/>
          </p15:clr>
        </p15:guide>
      </p15:sldGuideLst>
    </p:ext>
    <p:ext uri="{2D200454-40CA-4A62-9FC3-DE9A4176ACB9}">
      <p15:notesGuideLst xmlns:p15="http://schemas.microsoft.com/office/powerpoint/2012/main">
        <p15:guide id="1" orient="horz" pos="3088">
          <p15:clr>
            <a:srgbClr val="A4A3A4"/>
          </p15:clr>
        </p15:guide>
        <p15:guide id="2" pos="21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EC1F27"/>
    <a:srgbClr val="EE7601"/>
    <a:srgbClr val="BC0069"/>
    <a:srgbClr val="009BA7"/>
    <a:srgbClr val="989568"/>
    <a:srgbClr val="008D07"/>
    <a:srgbClr val="E30613"/>
    <a:srgbClr val="1D1D1B"/>
    <a:srgbClr val="EB1B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49" autoAdjust="0"/>
    <p:restoredTop sz="63899" autoAdjust="0"/>
  </p:normalViewPr>
  <p:slideViewPr>
    <p:cSldViewPr snapToGrid="0">
      <p:cViewPr varScale="1">
        <p:scale>
          <a:sx n="87" d="100"/>
          <a:sy n="87" d="100"/>
        </p:scale>
        <p:origin x="40" y="56"/>
      </p:cViewPr>
      <p:guideLst>
        <p:guide orient="horz" pos="2881"/>
        <p:guide pos="512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21498"/>
    </p:cViewPr>
  </p:sorterViewPr>
  <p:notesViewPr>
    <p:cSldViewPr snapToGrid="0">
      <p:cViewPr>
        <p:scale>
          <a:sx n="100" d="100"/>
          <a:sy n="100" d="100"/>
        </p:scale>
        <p:origin x="3608" y="-552"/>
      </p:cViewPr>
      <p:guideLst>
        <p:guide orient="horz" pos="3088"/>
        <p:guide pos="2101"/>
      </p:guideLst>
    </p:cSldViewPr>
  </p:notesViewPr>
  <p:gridSpacing cx="36004" cy="36004"/>
</p:viewPr>
</file>

<file path=ppt/_rels/presentation.xml.rels>&#65279;<?xml version="1.0" encoding="utf-8"?><Relationships xmlns="http://schemas.openxmlformats.org/package/2006/relationships"><Relationship Type="http://schemas.openxmlformats.org/officeDocument/2006/relationships/slide" Target="slides/slide6.xml" Id="rId8" /><Relationship Type="http://schemas.openxmlformats.org/officeDocument/2006/relationships/presProps" Target="presProps.xml" Id="rId13" /><Relationship Type="http://schemas.openxmlformats.org/officeDocument/2006/relationships/slide" Target="slides/slide1.xml" Id="rId3" /><Relationship Type="http://schemas.openxmlformats.org/officeDocument/2006/relationships/slide" Target="slides/slide5.xml" Id="rId7" /><Relationship Type="http://schemas.openxmlformats.org/officeDocument/2006/relationships/handoutMaster" Target="handoutMasters/handoutMaster1.xml" Id="rId12" /><Relationship Type="http://schemas.openxmlformats.org/officeDocument/2006/relationships/slideMaster" Target="slideMasters/slideMaster1.xml" Id="rId2" /><Relationship Type="http://schemas.openxmlformats.org/officeDocument/2006/relationships/tableStyles" Target="tableStyles.xml" Id="rId16" /><Relationship Type="http://schemas.openxmlformats.org/officeDocument/2006/relationships/slide" Target="slides/slide4.xml" Id="rId6" /><Relationship Type="http://schemas.openxmlformats.org/officeDocument/2006/relationships/notesMaster" Target="notesMasters/notesMaster1.xml" Id="rId11" /><Relationship Type="http://schemas.openxmlformats.org/officeDocument/2006/relationships/slide" Target="slides/slide3.xml" Id="rId5" /><Relationship Type="http://schemas.openxmlformats.org/officeDocument/2006/relationships/theme" Target="theme/theme1.xml" Id="rId15" /><Relationship Type="http://schemas.openxmlformats.org/officeDocument/2006/relationships/slide" Target="slides/slide8.xml" Id="rId10" /><Relationship Type="http://schemas.openxmlformats.org/officeDocument/2006/relationships/slide" Target="slides/slide2.xml" Id="rId4" /><Relationship Type="http://schemas.openxmlformats.org/officeDocument/2006/relationships/slide" Target="slides/slide7.xml" Id="rId9" /><Relationship Type="http://schemas.openxmlformats.org/officeDocument/2006/relationships/viewProps" Target="viewProps.xml" Id="rId14" /><Relationship Type="http://schemas.openxmlformats.org/officeDocument/2006/relationships/customXml" Target="/customXML/item2.xml" Id="R6de223c8bf5d41fe"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014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0141"/>
          </a:xfrm>
          <a:prstGeom prst="rect">
            <a:avLst/>
          </a:prstGeom>
        </p:spPr>
        <p:txBody>
          <a:bodyPr vert="horz" lIns="91440" tIns="45720" rIns="91440" bIns="45720" rtlCol="0"/>
          <a:lstStyle>
            <a:lvl1pPr algn="r">
              <a:defRPr sz="1200"/>
            </a:lvl1pPr>
          </a:lstStyle>
          <a:p>
            <a:fld id="{811425C8-03E6-443B-88EC-B243EEE5BA5B}" type="datetimeFigureOut">
              <a:rPr lang="en-GB" smtClean="0"/>
              <a:t>23/10/2019</a:t>
            </a:fld>
            <a:endParaRPr lang="en-GB"/>
          </a:p>
        </p:txBody>
      </p:sp>
      <p:sp>
        <p:nvSpPr>
          <p:cNvPr id="4" name="Footer Placeholder 3"/>
          <p:cNvSpPr>
            <a:spLocks noGrp="1"/>
          </p:cNvSpPr>
          <p:nvPr>
            <p:ph type="ftr" sz="quarter" idx="2"/>
          </p:nvPr>
        </p:nvSpPr>
        <p:spPr>
          <a:xfrm>
            <a:off x="0" y="9310971"/>
            <a:ext cx="2889938" cy="49014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310971"/>
            <a:ext cx="2889938" cy="490141"/>
          </a:xfrm>
          <a:prstGeom prst="rect">
            <a:avLst/>
          </a:prstGeom>
        </p:spPr>
        <p:txBody>
          <a:bodyPr vert="horz" lIns="91440" tIns="45720" rIns="91440" bIns="45720" rtlCol="0" anchor="b"/>
          <a:lstStyle>
            <a:lvl1pPr algn="r">
              <a:defRPr sz="1200"/>
            </a:lvl1pPr>
          </a:lstStyle>
          <a:p>
            <a:fld id="{CED5783B-2C96-40A5-B4C1-3CD2B5834D51}" type="slidenum">
              <a:rPr lang="en-GB" smtClean="0"/>
              <a:t>‹#›</a:t>
            </a:fld>
            <a:endParaRPr lang="en-GB"/>
          </a:p>
        </p:txBody>
      </p:sp>
    </p:spTree>
    <p:extLst>
      <p:ext uri="{BB962C8B-B14F-4D97-AF65-F5344CB8AC3E}">
        <p14:creationId xmlns:p14="http://schemas.microsoft.com/office/powerpoint/2010/main" val="32269736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68263" y="390525"/>
            <a:ext cx="6532562" cy="3675063"/>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373874" y="4433545"/>
            <a:ext cx="5931446" cy="4411266"/>
          </a:xfrm>
          <a:prstGeom prst="rect">
            <a:avLst/>
          </a:prstGeom>
        </p:spPr>
        <p:txBody>
          <a:bodyPr vert="horz" lIns="91440" tIns="45720" rIns="91440" bIns="45720"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endParaRPr lang="en-GB" noProof="0" dirty="0"/>
          </a:p>
        </p:txBody>
      </p:sp>
      <p:sp>
        <p:nvSpPr>
          <p:cNvPr id="6" name="Footer Placeholder 5"/>
          <p:cNvSpPr>
            <a:spLocks noGrp="1"/>
          </p:cNvSpPr>
          <p:nvPr>
            <p:ph type="ftr" sz="quarter" idx="4"/>
          </p:nvPr>
        </p:nvSpPr>
        <p:spPr>
          <a:xfrm>
            <a:off x="282932" y="9123300"/>
            <a:ext cx="2889938" cy="490141"/>
          </a:xfrm>
          <a:prstGeom prst="rect">
            <a:avLst/>
          </a:prstGeom>
        </p:spPr>
        <p:txBody>
          <a:bodyPr vert="horz" lIns="91440" tIns="45720" rIns="91440" bIns="45720" rtlCol="0" anchor="b"/>
          <a:lstStyle>
            <a:lvl1pPr algn="l" defTabSz="1451610" fontAlgn="auto">
              <a:spcBef>
                <a:spcPts val="0"/>
              </a:spcBef>
              <a:spcAft>
                <a:spcPts val="0"/>
              </a:spcAft>
              <a:defRPr sz="1000">
                <a:solidFill>
                  <a:srgbClr val="444444"/>
                </a:solidFill>
                <a:latin typeface="Arial" panose="020B0604020202020204" pitchFamily="34" charset="0"/>
                <a:cs typeface="Arial" panose="020B0604020202020204" pitchFamily="34" charset="0"/>
              </a:defRPr>
            </a:lvl1pPr>
          </a:lstStyle>
          <a:p>
            <a:pPr>
              <a:defRPr/>
            </a:pPr>
            <a:endParaRPr lang="en-GB" dirty="0"/>
          </a:p>
        </p:txBody>
      </p:sp>
      <p:sp>
        <p:nvSpPr>
          <p:cNvPr id="7" name="Slide Number Placeholder 6"/>
          <p:cNvSpPr>
            <a:spLocks noGrp="1"/>
          </p:cNvSpPr>
          <p:nvPr>
            <p:ph type="sldNum" sz="quarter" idx="5"/>
          </p:nvPr>
        </p:nvSpPr>
        <p:spPr>
          <a:xfrm>
            <a:off x="3514886" y="9123300"/>
            <a:ext cx="2889938" cy="490141"/>
          </a:xfrm>
          <a:prstGeom prst="rect">
            <a:avLst/>
          </a:prstGeom>
        </p:spPr>
        <p:txBody>
          <a:bodyPr vert="horz" lIns="91440" tIns="45720" rIns="91440" bIns="45720" rtlCol="0" anchor="b"/>
          <a:lstStyle>
            <a:lvl1pPr algn="r" defTabSz="1451610" fontAlgn="auto">
              <a:spcBef>
                <a:spcPts val="0"/>
              </a:spcBef>
              <a:spcAft>
                <a:spcPts val="0"/>
              </a:spcAft>
              <a:defRPr sz="1000">
                <a:solidFill>
                  <a:srgbClr val="989567"/>
                </a:solidFill>
                <a:latin typeface="Arial" panose="020B0604020202020204" pitchFamily="34" charset="0"/>
                <a:cs typeface="Arial" panose="020B0604020202020204" pitchFamily="34" charset="0"/>
              </a:defRPr>
            </a:lvl1pPr>
          </a:lstStyle>
          <a:p>
            <a:pPr>
              <a:defRPr/>
            </a:pPr>
            <a:fld id="{547B1EA6-0A2D-4535-9659-CC48387138F0}" type="slidenum">
              <a:rPr lang="en-GB" smtClean="0"/>
              <a:pPr>
                <a:defRPr/>
              </a:pPr>
              <a:t>‹#›</a:t>
            </a:fld>
            <a:endParaRPr lang="en-GB" dirty="0"/>
          </a:p>
        </p:txBody>
      </p:sp>
    </p:spTree>
    <p:extLst>
      <p:ext uri="{BB962C8B-B14F-4D97-AF65-F5344CB8AC3E}">
        <p14:creationId xmlns:p14="http://schemas.microsoft.com/office/powerpoint/2010/main" val="41259084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rgbClr val="444444"/>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000" kern="1200">
        <a:solidFill>
          <a:srgbClr val="444444"/>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000" kern="1200">
        <a:solidFill>
          <a:srgbClr val="444444"/>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000" kern="1200">
        <a:solidFill>
          <a:srgbClr val="444444"/>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000" kern="1200">
        <a:solidFill>
          <a:srgbClr val="444444"/>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Thank you for attending</a:t>
            </a:r>
            <a:r>
              <a:rPr lang="en-GB" baseline="0" dirty="0" smtClean="0"/>
              <a:t> today</a:t>
            </a:r>
          </a:p>
          <a:p>
            <a:endParaRPr lang="en-GB" baseline="0" dirty="0" smtClean="0"/>
          </a:p>
          <a:p>
            <a:r>
              <a:rPr lang="en-GB" baseline="0" dirty="0" smtClean="0"/>
              <a:t>My update will include:-</a:t>
            </a:r>
          </a:p>
          <a:p>
            <a:pPr marL="171450" indent="-171450">
              <a:buFontTx/>
              <a:buChar char="-"/>
            </a:pPr>
            <a:r>
              <a:rPr lang="en-GB" baseline="0" dirty="0" smtClean="0"/>
              <a:t>The current context </a:t>
            </a:r>
          </a:p>
          <a:p>
            <a:pPr marL="171450" indent="-171450">
              <a:buFontTx/>
              <a:buChar char="-"/>
            </a:pPr>
            <a:r>
              <a:rPr lang="en-GB" baseline="0" dirty="0" smtClean="0"/>
              <a:t>Welsh Government’s Priorities</a:t>
            </a:r>
          </a:p>
          <a:p>
            <a:pPr marL="171450" indent="-171450">
              <a:buFontTx/>
              <a:buChar char="-"/>
            </a:pPr>
            <a:r>
              <a:rPr lang="en-GB" baseline="0" dirty="0" smtClean="0"/>
              <a:t>Our support for Businesses</a:t>
            </a:r>
          </a:p>
          <a:p>
            <a:pPr marL="171450" indent="-171450">
              <a:buFontTx/>
              <a:buChar char="-"/>
            </a:pPr>
            <a:r>
              <a:rPr lang="en-GB" baseline="0" dirty="0" smtClean="0"/>
              <a:t>The work we are doing on business resilience</a:t>
            </a:r>
          </a:p>
          <a:p>
            <a:pPr marL="171450" indent="-171450">
              <a:buFontTx/>
              <a:buChar char="-"/>
            </a:pPr>
            <a:r>
              <a:rPr lang="en-GB" baseline="0" dirty="0" smtClean="0"/>
              <a:t>And some key next steps to be aware of.</a:t>
            </a:r>
          </a:p>
          <a:p>
            <a:pPr marL="0" indent="0">
              <a:buFontTx/>
              <a:buNone/>
            </a:pPr>
            <a:endParaRPr lang="en-GB" baseline="0" dirty="0"/>
          </a:p>
          <a:p>
            <a:pPr marL="0" indent="0">
              <a:buFontTx/>
              <a:buNone/>
            </a:pPr>
            <a:r>
              <a:rPr lang="en-GB" baseline="0" dirty="0" smtClean="0"/>
              <a:t>There will be an opportunity to ask questions at the end of the presentation. </a:t>
            </a:r>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1</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The process of exiting from the European Union has proved to be even more complex and circuitous than originally envisioned and there remain significant uncertainties. </a:t>
            </a:r>
            <a:endParaRPr lang="en-GB" dirty="0" smtClean="0">
              <a:effectLst/>
            </a:endParaRPr>
          </a:p>
          <a:p>
            <a:endParaRPr lang="en-GB" dirty="0" smtClean="0"/>
          </a:p>
          <a:p>
            <a:r>
              <a:rPr lang="en-GB" sz="1000" kern="1200" dirty="0" smtClean="0">
                <a:solidFill>
                  <a:srgbClr val="444444"/>
                </a:solidFill>
                <a:effectLst/>
                <a:latin typeface="Arial" panose="020B0604020202020204" pitchFamily="34" charset="0"/>
                <a:ea typeface="+mn-ea"/>
                <a:cs typeface="Arial" panose="020B0604020202020204" pitchFamily="34" charset="0"/>
              </a:rPr>
              <a:t>A key way that Wales is preparing for our exit from the European Union is by developing strong links with UKG at Ministerial and official level thereby seeking to directly influence the nature of the Brexit which emerges.</a:t>
            </a:r>
          </a:p>
          <a:p>
            <a:r>
              <a:rPr lang="en-GB" sz="1000" kern="1200" dirty="0" smtClean="0">
                <a:solidFill>
                  <a:srgbClr val="444444"/>
                </a:solidFill>
                <a:effectLst/>
                <a:latin typeface="Arial" panose="020B0604020202020204" pitchFamily="34" charset="0"/>
                <a:ea typeface="+mn-ea"/>
                <a:cs typeface="Arial" panose="020B0604020202020204" pitchFamily="34" charset="0"/>
              </a:rPr>
              <a:t>Wales’ position continues to diverge from the line of travel of the current UKG.</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Brexit is driving the need for new forms of inter-governmental working, with the new Ministerial Forum providing a means of bringing together Ministers from the Devolved Administrations with UK Government to discuss areas and issues of concern and shape the UK negotiating position.</a:t>
            </a:r>
            <a:endParaRPr lang="en-GB" dirty="0" smtClean="0">
              <a:effectLst/>
            </a:endParaRPr>
          </a:p>
          <a:p>
            <a:endParaRPr lang="en-GB" dirty="0" smtClean="0"/>
          </a:p>
          <a:p>
            <a:r>
              <a:rPr lang="en-GB" sz="1000" kern="1200" dirty="0" smtClean="0">
                <a:solidFill>
                  <a:srgbClr val="444444"/>
                </a:solidFill>
                <a:effectLst/>
                <a:latin typeface="Arial" panose="020B0604020202020204" pitchFamily="34" charset="0"/>
                <a:ea typeface="+mn-ea"/>
                <a:cs typeface="Arial" panose="020B0604020202020204" pitchFamily="34" charset="0"/>
              </a:rPr>
              <a:t>UK Government continues to publish Technical Notices setting out how to prepare if the UK leaves the EU with no deal.</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As the UK leaves the European Union, the governments of the UK and the Devolved Administrations have agreed to work together to establish common approaches, known as Frameworks and a new internal UK single market - areas which are currently governed by EU law, but that are otherwise within areas of competence of the Devolved Administrations or legislatures.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A framework will set out a common UK, or GB, approach and how it will function and be governed.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The economies of the UK nations are highly interdependent. Intra-UK trade is at least five times larger than international exports. Devolution settlements in the UK were created, and have developed, in the context of EU membership and the overarching rules of the EU Single Market.</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Brexit raises the question of what may be required to facilitate economic cooperation and coordination across the UK after exiting the EU.   With the current UKG administration No Deal is looking more likely and WG continue to prepare for both No Deal and a possible Deal scenario.  Wales has always been clear that No Deal would be disastrous for Wales leading to decreased economic investment and an economic contraction.  This will apply either in the context of an agreement with the EU – where the UK will likely be required to ensure that alignment with certain EU single market policies is maintained across the whole of the UK – or if there is ‘no deal’ in which case there will be a need to manage divergence to prevent any unplanned barriers to trade. These cross-cutting issues run through all policy frameworks.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Officials in Wales are working apace not only to progress ‘made in Wales’ correcting legislation, but also to scrutinise that where the UK Government is legislating on behalf of Wales – that the devolution settlement is being respected and revised legislation accurately ascribes to Wales powers and duties due to it.   Wales has always been clear that it should have ‘not a penny less’ following </a:t>
            </a:r>
            <a:r>
              <a:rPr lang="en-GB" sz="1000" kern="1200" dirty="0" err="1" smtClean="0">
                <a:solidFill>
                  <a:srgbClr val="444444"/>
                </a:solidFill>
                <a:effectLst/>
                <a:latin typeface="Arial" panose="020B0604020202020204" pitchFamily="34" charset="0"/>
                <a:ea typeface="+mn-ea"/>
                <a:cs typeface="Arial" panose="020B0604020202020204" pitchFamily="34" charset="0"/>
              </a:rPr>
              <a:t>Brexit</a:t>
            </a:r>
            <a:r>
              <a:rPr lang="en-GB" sz="1000" kern="1200" dirty="0" smtClean="0">
                <a:solidFill>
                  <a:srgbClr val="444444"/>
                </a:solidFill>
                <a:effectLst/>
                <a:latin typeface="Arial" panose="020B0604020202020204" pitchFamily="34" charset="0"/>
                <a:ea typeface="+mn-ea"/>
                <a:cs typeface="Arial" panose="020B0604020202020204" pitchFamily="34" charset="0"/>
              </a:rPr>
              <a:t> and that Wales should have full control of this funding.  So far the UKG has been unwilling to provide details of any follow on funding post </a:t>
            </a:r>
            <a:r>
              <a:rPr lang="en-GB" sz="1000" kern="1200" dirty="0" err="1" smtClean="0">
                <a:solidFill>
                  <a:srgbClr val="444444"/>
                </a:solidFill>
                <a:effectLst/>
                <a:latin typeface="Arial" panose="020B0604020202020204" pitchFamily="34" charset="0"/>
                <a:ea typeface="+mn-ea"/>
                <a:cs typeface="Arial" panose="020B0604020202020204" pitchFamily="34" charset="0"/>
              </a:rPr>
              <a:t>Brexit</a:t>
            </a:r>
            <a:r>
              <a:rPr lang="en-GB" sz="1000" kern="1200" dirty="0" smtClean="0">
                <a:solidFill>
                  <a:srgbClr val="444444"/>
                </a:solidFill>
                <a:effectLst/>
                <a:latin typeface="Arial" panose="020B0604020202020204" pitchFamily="34" charset="0"/>
                <a:ea typeface="+mn-ea"/>
                <a:cs typeface="Arial" panose="020B0604020202020204" pitchFamily="34" charset="0"/>
              </a:rPr>
              <a:t> e.g. the Shared Prosperity Fund and Wales continues to press for more discussion and information.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I want to assure you that as a Welsh Government we are doing all we can to influence the UK negotiations and secure a Brexit that minimises the potentially negative impact on Welsh jobs, investment and growth.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dirty="0" smtClean="0">
              <a:effectLst/>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2</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WG wants to ensure as wide a network as possible for both transmitting and also hearing information and insight.  To do this WG is engaging directly with business but also keen to work closely with business representative organisations and trade bodies to remain alive to the latest issues affecting business.</a:t>
            </a:r>
          </a:p>
          <a:p>
            <a:endParaRPr lang="en-GB" dirty="0" smtClean="0"/>
          </a:p>
          <a:p>
            <a:r>
              <a:rPr lang="en-GB" dirty="0" smtClean="0"/>
              <a:t>WG will share as much information as possible externally – although data flows have decreased since the new UKG administration came into power.  </a:t>
            </a:r>
          </a:p>
          <a:p>
            <a:endParaRPr lang="en-GB" dirty="0" smtClean="0"/>
          </a:p>
          <a:p>
            <a:r>
              <a:rPr lang="en-GB" dirty="0" smtClean="0"/>
              <a:t>Would Welsh Contact Centre Forum be willing to share information with WG?  Have you put in a bid to the UKG Business Readiness Fund?</a:t>
            </a:r>
          </a:p>
          <a:p>
            <a:endParaRPr lang="en-GB" dirty="0" smtClean="0"/>
          </a:p>
          <a:p>
            <a:r>
              <a:rPr lang="en-GB" dirty="0" smtClean="0"/>
              <a:t>   </a:t>
            </a:r>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3</a:t>
            </a:fld>
            <a:endParaRPr lang="en-GB" dirty="0"/>
          </a:p>
        </p:txBody>
      </p:sp>
    </p:spTree>
    <p:extLst>
      <p:ext uri="{BB962C8B-B14F-4D97-AF65-F5344CB8AC3E}">
        <p14:creationId xmlns:p14="http://schemas.microsoft.com/office/powerpoint/2010/main" val="1607092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smtClean="0">
                <a:solidFill>
                  <a:srgbClr val="444444"/>
                </a:solidFill>
                <a:effectLst/>
                <a:latin typeface="Arial" panose="020B0604020202020204" pitchFamily="34" charset="0"/>
                <a:ea typeface="+mn-ea"/>
                <a:cs typeface="Arial" panose="020B0604020202020204" pitchFamily="34" charset="0"/>
              </a:rPr>
              <a:t>The Welsh Government has been clear and consistent in its six priorities in this process:</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Continued full and unfettered access to the Single Market and participation in a Customs Union to protect the 60% of Welsh exports that go to the EU and to retain and increase job-creating investment.</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A new migration system that links migration more closely to employment so we can recruit the doctors, nurses, engineers and other workers we need, while protecting employees from exploitation.</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Wales not to lose a penny of funding due to Brexit as promised during the referendum.</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A fundamentally different constitutional relationship between the devolved governments and the UK Government – based on mutual respect. No claw back of devolved powers to Whitehall.</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Maintaining the current social and environmental protections, including workers’ rights.</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 The vital importance of a transition period to avoid a ‘cliff edge’.</a:t>
            </a:r>
          </a:p>
          <a:p>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4</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smtClean="0">
                <a:solidFill>
                  <a:srgbClr val="444444"/>
                </a:solidFill>
                <a:effectLst/>
                <a:latin typeface="Arial" panose="020B0604020202020204" pitchFamily="34" charset="0"/>
                <a:ea typeface="+mn-ea"/>
                <a:cs typeface="Arial" panose="020B0604020202020204" pitchFamily="34" charset="0"/>
              </a:rPr>
              <a:t>Wales has a proud and strong track record of supporting and working with business. </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As challenges both immediate and more structural in nature have arisen, we have listened and we have adapted.</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Our Economic Action Plan is the fruit of that dialogue and sets an overarching economic strategy within which our response to Brexit is being outworked.</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There are big changes impacting on the work of business and the economy of Wales and the UK.</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From artificial intelligence, through genomics to </a:t>
            </a:r>
            <a:r>
              <a:rPr lang="en-GB" sz="1000" kern="1200" dirty="0" err="1" smtClean="0">
                <a:solidFill>
                  <a:srgbClr val="444444"/>
                </a:solidFill>
                <a:effectLst/>
                <a:latin typeface="Arial" panose="020B0604020202020204" pitchFamily="34" charset="0"/>
                <a:ea typeface="+mn-ea"/>
                <a:cs typeface="Arial" panose="020B0604020202020204" pitchFamily="34" charset="0"/>
              </a:rPr>
              <a:t>eCommerce</a:t>
            </a:r>
            <a:r>
              <a:rPr lang="en-GB" sz="1000" kern="1200" dirty="0" smtClean="0">
                <a:solidFill>
                  <a:srgbClr val="444444"/>
                </a:solidFill>
                <a:effectLst/>
                <a:latin typeface="Arial" panose="020B0604020202020204" pitchFamily="34" charset="0"/>
                <a:ea typeface="+mn-ea"/>
                <a:cs typeface="Arial" panose="020B0604020202020204" pitchFamily="34" charset="0"/>
              </a:rPr>
              <a:t>, new technologies and new consumer demands we will continue to shape the environment in which business operates and which citizens in Wales work.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Following publication of the Economic Action Plan in December 2017, we have made considerable progress over the first half of this year to implement and embed key elements of the Plan. </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At the front and centre of this work has been the development and introduction of the new operating model (Economic Contract, the Calls to Action and the Economy Futures Fund). This is the centrepiece of the Plan and now frames our relationship with business.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000" kern="1200" dirty="0" smtClean="0">
                <a:solidFill>
                  <a:srgbClr val="444444"/>
                </a:solidFill>
                <a:effectLst/>
                <a:latin typeface="Arial" panose="020B0604020202020204" pitchFamily="34" charset="0"/>
                <a:ea typeface="+mn-ea"/>
                <a:cs typeface="Arial" panose="020B0604020202020204" pitchFamily="34" charset="0"/>
              </a:rPr>
              <a:t>Our focus now is on implementing other key aspects of the Plan. These include regional economic development and foundation sectors.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We have also delivered a </a:t>
            </a:r>
            <a:r>
              <a:rPr lang="en-GB" sz="1000" kern="1200" dirty="0" err="1" smtClean="0">
                <a:solidFill>
                  <a:srgbClr val="444444"/>
                </a:solidFill>
                <a:effectLst/>
                <a:latin typeface="Arial" panose="020B0604020202020204" pitchFamily="34" charset="0"/>
                <a:ea typeface="+mn-ea"/>
                <a:cs typeface="Arial" panose="020B0604020202020204" pitchFamily="34" charset="0"/>
              </a:rPr>
              <a:t>Brexit</a:t>
            </a:r>
            <a:r>
              <a:rPr lang="en-GB" sz="1000" kern="1200" dirty="0" smtClean="0">
                <a:solidFill>
                  <a:srgbClr val="444444"/>
                </a:solidFill>
                <a:effectLst/>
                <a:latin typeface="Arial" panose="020B0604020202020204" pitchFamily="34" charset="0"/>
                <a:ea typeface="+mn-ea"/>
                <a:cs typeface="Arial" panose="020B0604020202020204" pitchFamily="34" charset="0"/>
              </a:rPr>
              <a:t> Resilience Fund now fully subscribed and closed.  Considerations of a future fund are underway.</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So, while Brexit is a priority for us, we need to keep thinking and keep working together to face</a:t>
            </a:r>
            <a:r>
              <a:rPr lang="en-GB" sz="1000" kern="1200" baseline="0" dirty="0" smtClean="0">
                <a:solidFill>
                  <a:srgbClr val="444444"/>
                </a:solidFill>
                <a:effectLst/>
                <a:latin typeface="Arial" panose="020B0604020202020204" pitchFamily="34" charset="0"/>
                <a:ea typeface="+mn-ea"/>
                <a:cs typeface="Arial" panose="020B0604020202020204" pitchFamily="34" charset="0"/>
              </a:rPr>
              <a:t> </a:t>
            </a:r>
            <a:r>
              <a:rPr lang="en-GB" sz="1000" kern="1200" dirty="0" smtClean="0">
                <a:solidFill>
                  <a:srgbClr val="444444"/>
                </a:solidFill>
                <a:effectLst/>
                <a:latin typeface="Arial" panose="020B0604020202020204" pitchFamily="34" charset="0"/>
                <a:ea typeface="+mn-ea"/>
                <a:cs typeface="Arial" panose="020B0604020202020204" pitchFamily="34" charset="0"/>
              </a:rPr>
              <a:t>these longer-term challenges.</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b="1" kern="1200" dirty="0" smtClean="0">
                <a:solidFill>
                  <a:srgbClr val="444444"/>
                </a:solidFill>
                <a:effectLst/>
                <a:latin typeface="Arial" panose="020B0604020202020204" pitchFamily="34" charset="0"/>
                <a:ea typeface="+mn-ea"/>
                <a:cs typeface="Arial" panose="020B0604020202020204" pitchFamily="34" charset="0"/>
              </a:rPr>
              <a:t>No Deal</a:t>
            </a:r>
            <a:r>
              <a:rPr lang="en-GB" sz="1000" b="1" kern="1200" baseline="0" dirty="0" smtClean="0">
                <a:solidFill>
                  <a:srgbClr val="444444"/>
                </a:solidFill>
                <a:effectLst/>
                <a:latin typeface="Arial" panose="020B0604020202020204" pitchFamily="34" charset="0"/>
                <a:ea typeface="+mn-ea"/>
                <a:cs typeface="Arial" panose="020B0604020202020204" pitchFamily="34" charset="0"/>
              </a:rPr>
              <a:t> Preparations:</a:t>
            </a:r>
          </a:p>
          <a:p>
            <a:endParaRPr lang="en-GB" sz="1000" b="1" kern="1200" baseline="0" dirty="0" smtClean="0">
              <a:solidFill>
                <a:srgbClr val="444444"/>
              </a:solidFill>
              <a:effectLst/>
              <a:latin typeface="Arial" panose="020B0604020202020204" pitchFamily="34" charset="0"/>
              <a:ea typeface="+mn-ea"/>
              <a:cs typeface="Arial" panose="020B0604020202020204" pitchFamily="34" charset="0"/>
            </a:endParaRPr>
          </a:p>
          <a:p>
            <a:pPr marL="0" marR="0" lvl="0" indent="0" algn="l" defTabSz="914400" rtl="0" eaLnBrk="0" fontAlgn="base" latinLnBrk="0" hangingPunct="0">
              <a:lnSpc>
                <a:spcPct val="100000"/>
              </a:lnSpc>
              <a:spcBef>
                <a:spcPct val="30000"/>
              </a:spcBef>
              <a:spcAft>
                <a:spcPct val="0"/>
              </a:spcAft>
              <a:buClrTx/>
              <a:buSzTx/>
              <a:buFontTx/>
              <a:buNone/>
              <a:tabLst/>
              <a:defRPr/>
            </a:pPr>
            <a:r>
              <a:rPr lang="en-GB" sz="1000" b="1" kern="1200" dirty="0" smtClean="0">
                <a:solidFill>
                  <a:srgbClr val="444444"/>
                </a:solidFill>
                <a:effectLst/>
                <a:latin typeface="Arial" panose="020B0604020202020204" pitchFamily="34" charset="0"/>
                <a:ea typeface="+mn-ea"/>
                <a:cs typeface="Arial" panose="020B0604020202020204" pitchFamily="34" charset="0"/>
              </a:rPr>
              <a:t>WELSH GOVERNMENT’S NO DEAL ACTION PLAN PUBLISHED 16</a:t>
            </a:r>
            <a:r>
              <a:rPr lang="en-GB" sz="1000" b="1" kern="1200" baseline="30000" dirty="0" smtClean="0">
                <a:solidFill>
                  <a:srgbClr val="444444"/>
                </a:solidFill>
                <a:effectLst/>
                <a:latin typeface="Arial" panose="020B0604020202020204" pitchFamily="34" charset="0"/>
                <a:ea typeface="+mn-ea"/>
                <a:cs typeface="Arial" panose="020B0604020202020204" pitchFamily="34" charset="0"/>
              </a:rPr>
              <a:t>th</a:t>
            </a:r>
            <a:r>
              <a:rPr lang="en-GB" sz="1000" b="1" kern="1200" dirty="0" smtClean="0">
                <a:solidFill>
                  <a:srgbClr val="444444"/>
                </a:solidFill>
                <a:effectLst/>
                <a:latin typeface="Arial" panose="020B0604020202020204" pitchFamily="34" charset="0"/>
                <a:ea typeface="+mn-ea"/>
                <a:cs typeface="Arial" panose="020B0604020202020204" pitchFamily="34" charset="0"/>
              </a:rPr>
              <a:t> September</a:t>
            </a: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The overview of our no deal action plan sets out the potential implications of a no deal Brexit and summarises the measures being taken to help to limit some of the worst effects of leaving without a deal. It is our hope that we do not need to take the steps set out in plan, that no deal Brexit will be less damaging than we have forecast. But all the credible evidence suggests that the consequences will be profound, including UK Government’s own assessments- it would be irresponsible if we did not plan for what could come next.  </a:t>
            </a:r>
          </a:p>
          <a:p>
            <a:endParaRPr lang="en-GB" sz="1000" b="0" kern="1200" baseline="0" dirty="0" smtClean="0">
              <a:solidFill>
                <a:srgbClr val="444444"/>
              </a:solidFill>
              <a:effectLst/>
              <a:latin typeface="Arial" panose="020B0604020202020204" pitchFamily="34" charset="0"/>
              <a:ea typeface="+mn-ea"/>
              <a:cs typeface="Arial" panose="020B0604020202020204" pitchFamily="34" charset="0"/>
            </a:endParaRPr>
          </a:p>
          <a:p>
            <a:pPr lvl="0"/>
            <a:r>
              <a:rPr lang="en-GB" sz="1000" b="1" kern="1200" dirty="0" smtClean="0">
                <a:solidFill>
                  <a:srgbClr val="444444"/>
                </a:solidFill>
                <a:effectLst/>
                <a:latin typeface="Arial" panose="020B0604020202020204" pitchFamily="34" charset="0"/>
                <a:ea typeface="+mn-ea"/>
                <a:cs typeface="Arial" panose="020B0604020202020204" pitchFamily="34" charset="0"/>
              </a:rPr>
              <a:t>BRIGHTER FUTURE FOR WALES.</a:t>
            </a:r>
            <a:r>
              <a:rPr lang="en-GB" sz="1000" b="1" kern="1200" baseline="0" dirty="0" smtClean="0">
                <a:solidFill>
                  <a:srgbClr val="444444"/>
                </a:solidFill>
                <a:effectLst/>
                <a:latin typeface="Arial" panose="020B0604020202020204" pitchFamily="34" charset="0"/>
                <a:ea typeface="+mn-ea"/>
                <a:cs typeface="Arial" panose="020B0604020202020204" pitchFamily="34" charset="0"/>
              </a:rPr>
              <a:t> Key messages: </a:t>
            </a:r>
            <a:r>
              <a:rPr lang="en-GB" dirty="0" smtClean="0">
                <a:effectLst/>
                <a:cs typeface="Arial" panose="020B0604020202020204" pitchFamily="34" charset="0"/>
              </a:rPr>
              <a:t>A no deal Brexit would be a disaster, with the risks to our well-being growing, not diminishing over time. It will undermine our rights at work; undermine our environmental standards and protections; Weaken our public services by reducing the tax-base and the access to skills; reduce our access to funding for investment in our infrastructure, our research base, and our skills, including, critically, apprenticeships; and threaten devolution. By contrast, in an increasingly inter-dependent world, remaining in the EU would provide us with a platform of economic stability and an opportunity to work with others to increase action to combat the environmental emergency and improve rights at work. Wales would continue to be a net beneficiary of EU funds and Welsh citizens would continue to be able to take advantages of the right to travel, live and work across Europe.</a:t>
            </a:r>
            <a:endParaRPr lang="en-GB" dirty="0" smtClean="0">
              <a:effectLst/>
            </a:endParaRP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lvl="0"/>
            <a:r>
              <a:rPr lang="en-GB" sz="1000" b="1" kern="1200" dirty="0" smtClean="0">
                <a:solidFill>
                  <a:srgbClr val="444444"/>
                </a:solidFill>
                <a:effectLst/>
                <a:latin typeface="Arial" panose="020B0604020202020204" pitchFamily="34" charset="0"/>
                <a:ea typeface="+mn-ea"/>
                <a:cs typeface="Arial" panose="020B0604020202020204" pitchFamily="34" charset="0"/>
              </a:rPr>
              <a:t>WALES AUDIT OFFICE REPORT ON PREPAREDNESS - Positives for the Welsh Government in the WAO letter:</a:t>
            </a: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Planning for a no-deal Brexit has continued, and has been significantly strengthened in some areas, since March. There is evidence of a more collaborative approach across Wales’ public services. It is vital that this continues.</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The Welsh Government’s 35-page action plan ‘Preparing for a no deal Brexit’ sets out a long list of risks and summarises how it is responding to each of those risks. Accordingly, I have not sought to repeat in this letter coverage of individual specific risks. From my work, I am satisfied that detailed planning and testing underpins the action plan.</a:t>
            </a:r>
          </a:p>
          <a:p>
            <a:pPr lvl="0"/>
            <a:r>
              <a:rPr lang="en-GB" sz="1000" kern="1200" dirty="0" smtClean="0">
                <a:solidFill>
                  <a:srgbClr val="444444"/>
                </a:solidFill>
                <a:effectLst/>
                <a:latin typeface="Arial" panose="020B0604020202020204" pitchFamily="34" charset="0"/>
                <a:ea typeface="+mn-ea"/>
                <a:cs typeface="Arial" panose="020B0604020202020204" pitchFamily="34" charset="0"/>
              </a:rPr>
              <a:t>Brexit planning constitutes the most comprehensive example of cross-government working that we have seen the Welsh Government undertake to date. There will undoubtedly be valuable lessons for the Welsh Government to draw from this experience and how its approach could perhaps be adapted for use in tackling other cross-cutting public service delivery challenges.</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GB" b="1" dirty="0" smtClean="0">
                <a:effectLst/>
              </a:rPr>
              <a:t>The UK Government published</a:t>
            </a:r>
            <a:r>
              <a:rPr lang="en-GB" b="1" baseline="0" dirty="0" smtClean="0">
                <a:effectLst/>
              </a:rPr>
              <a:t> their NO DEAL READINESS REPORT on 8</a:t>
            </a:r>
            <a:r>
              <a:rPr lang="en-GB" b="1" baseline="30000" dirty="0" smtClean="0">
                <a:effectLst/>
              </a:rPr>
              <a:t>th</a:t>
            </a:r>
            <a:r>
              <a:rPr lang="en-GB" b="1" baseline="0" dirty="0" smtClean="0">
                <a:effectLst/>
              </a:rPr>
              <a:t> October. Lines: </a:t>
            </a:r>
            <a:r>
              <a:rPr lang="en-GB" sz="1000" b="0" kern="1200" dirty="0" smtClean="0">
                <a:solidFill>
                  <a:srgbClr val="444444"/>
                </a:solidFill>
                <a:effectLst/>
                <a:latin typeface="Arial" panose="020B0604020202020204" pitchFamily="34" charset="0"/>
                <a:ea typeface="+mn-ea"/>
                <a:cs typeface="Arial" panose="020B0604020202020204" pitchFamily="34" charset="0"/>
              </a:rPr>
              <a:t>The report is intended to demonstrate all that the UK Government has done to prepare, but in doing so, shows all that will be lost through no deal. It also demonstrates the huge disruption to citizens and businesses and the array of red tape that they will need to adhere to do the things they do now without a second thought – from trading with the EU, to holidaying in the EU, to ensuring data continues to flow.  Where possible we have worked with the UK Government to prepare, but Welsh Ministers have been clear that since the new Prime Minister took office there has been a significant deterioration in the sharing of information.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b="1" dirty="0" smtClean="0"/>
              <a:t>Scottish Government No Deal preparation plan published on 8</a:t>
            </a:r>
            <a:r>
              <a:rPr lang="en-GB" b="1" baseline="30000" dirty="0" smtClean="0"/>
              <a:t>th</a:t>
            </a:r>
            <a:r>
              <a:rPr lang="en-GB" b="1" dirty="0" smtClean="0"/>
              <a:t> October.  Summary: </a:t>
            </a:r>
            <a:r>
              <a:rPr lang="en-GB" sz="1000" kern="1200" dirty="0" smtClean="0">
                <a:solidFill>
                  <a:srgbClr val="444444"/>
                </a:solidFill>
                <a:effectLst/>
                <a:latin typeface="Arial" panose="020B0604020202020204" pitchFamily="34" charset="0"/>
                <a:ea typeface="+mn-ea"/>
                <a:cs typeface="Arial" panose="020B0604020202020204" pitchFamily="34" charset="0"/>
              </a:rPr>
              <a:t>The overview document outlines the depth and scope of work underway, suggests what actions the UK Government should take and sets out the challenges Scotland may nevertheless face in the event of a ‘no deal’ on 31 October.</a:t>
            </a:r>
          </a:p>
          <a:p>
            <a:r>
              <a:rPr lang="en-GB" sz="1000" kern="1200" dirty="0" smtClean="0">
                <a:solidFill>
                  <a:srgbClr val="444444"/>
                </a:solidFill>
                <a:effectLst/>
                <a:latin typeface="Arial" panose="020B0604020202020204" pitchFamily="34" charset="0"/>
                <a:ea typeface="+mn-ea"/>
                <a:cs typeface="Arial" panose="020B0604020202020204" pitchFamily="34" charset="0"/>
              </a:rPr>
              <a:t>It details steps to protect food and medicine supplies, support businesses and safeguard vulnerable citizens. Specific initiatives have included the establishment of a Scottish Medicines Shortage Response Group and a commitment to create a £7 million Rapid Poverty Mitigation Fund in the event of a ‘no deal’.</a:t>
            </a:r>
          </a:p>
          <a:p>
            <a:r>
              <a:rPr lang="en-GB" sz="1000" kern="1200" dirty="0" smtClean="0">
                <a:solidFill>
                  <a:srgbClr val="444444"/>
                </a:solidFill>
                <a:effectLst/>
                <a:latin typeface="Arial" panose="020B0604020202020204" pitchFamily="34" charset="0"/>
                <a:ea typeface="+mn-ea"/>
                <a:cs typeface="Arial" panose="020B0604020202020204" pitchFamily="34" charset="0"/>
              </a:rPr>
              <a:t>Plans have been prepared for the old port in Stranraer to be used to hold up to 300 HGVs if traffic flows between Northern Ireland and Scotland increase. Farmers and crofters are receiving 95% of their Common Agricultural Policy payments early to shield them from the immediate effects of a ‘no deal’ and consideration is being given to increasing Marine Scotland’s surveillance capabilities.</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 report states that preparations are being made “unnecessarily difficult” by the lack of engagement and information from the UK Government. Scottish Ministers have been invited to only eight out of more than 50 meetings of the UK Government’s EU Exit Operations committee.</a:t>
            </a:r>
          </a:p>
          <a:p>
            <a:r>
              <a:rPr lang="en-GB" sz="1000" kern="1200" dirty="0" smtClean="0">
                <a:solidFill>
                  <a:srgbClr val="444444"/>
                </a:solidFill>
                <a:effectLst/>
                <a:latin typeface="Arial" panose="020B0604020202020204" pitchFamily="34" charset="0"/>
                <a:ea typeface="+mn-ea"/>
                <a:cs typeface="Arial" panose="020B0604020202020204" pitchFamily="34" charset="0"/>
              </a:rPr>
              <a:t>In a statement to the Scottish Parliament, Deputy First Minister John </a:t>
            </a:r>
            <a:r>
              <a:rPr lang="en-GB" sz="1000" kern="1200" dirty="0" err="1" smtClean="0">
                <a:solidFill>
                  <a:srgbClr val="444444"/>
                </a:solidFill>
                <a:effectLst/>
                <a:latin typeface="Arial" panose="020B0604020202020204" pitchFamily="34" charset="0"/>
                <a:ea typeface="+mn-ea"/>
                <a:cs typeface="Arial" panose="020B0604020202020204" pitchFamily="34" charset="0"/>
              </a:rPr>
              <a:t>Swinney</a:t>
            </a:r>
            <a:r>
              <a:rPr lang="en-GB" sz="1000" kern="1200" dirty="0" smtClean="0">
                <a:solidFill>
                  <a:srgbClr val="444444"/>
                </a:solidFill>
                <a:effectLst/>
                <a:latin typeface="Arial" panose="020B0604020202020204" pitchFamily="34" charset="0"/>
                <a:ea typeface="+mn-ea"/>
                <a:cs typeface="Arial" panose="020B0604020202020204" pitchFamily="34" charset="0"/>
              </a:rPr>
              <a:t> said:</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 document we have published today sets out not just the measures we are taking to mitigate the worst impacts of a ‘no deal’ </a:t>
            </a:r>
            <a:r>
              <a:rPr lang="en-GB" sz="1000" kern="1200" dirty="0" err="1" smtClean="0">
                <a:solidFill>
                  <a:srgbClr val="444444"/>
                </a:solidFill>
                <a:effectLst/>
                <a:latin typeface="Arial" panose="020B0604020202020204" pitchFamily="34" charset="0"/>
                <a:ea typeface="+mn-ea"/>
                <a:cs typeface="Arial" panose="020B0604020202020204" pitchFamily="34" charset="0"/>
              </a:rPr>
              <a:t>Brexit</a:t>
            </a:r>
            <a:r>
              <a:rPr lang="en-GB" sz="1000" kern="1200" dirty="0" smtClean="0">
                <a:solidFill>
                  <a:srgbClr val="444444"/>
                </a:solidFill>
                <a:effectLst/>
                <a:latin typeface="Arial" panose="020B0604020202020204" pitchFamily="34" charset="0"/>
                <a:ea typeface="+mn-ea"/>
                <a:cs typeface="Arial" panose="020B0604020202020204" pitchFamily="34" charset="0"/>
              </a:rPr>
              <a:t>, but also the areas where we require action from the UK Government.</a:t>
            </a:r>
          </a:p>
          <a:p>
            <a:r>
              <a:rPr lang="en-GB" sz="1000" kern="1200" dirty="0" smtClean="0">
                <a:solidFill>
                  <a:srgbClr val="444444"/>
                </a:solidFill>
                <a:effectLst/>
                <a:latin typeface="Arial" panose="020B0604020202020204" pitchFamily="34" charset="0"/>
                <a:ea typeface="+mn-ea"/>
                <a:cs typeface="Arial" panose="020B0604020202020204" pitchFamily="34" charset="0"/>
              </a:rPr>
              <a:t>“It is the product of an extensive programme of work. It is important, though, to be clear that there is no amount of preparation that could ever make us entirely ready for the needless and significant impact of a ‘no deal’.</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“There is no doubt that a ‘no deal’ outcome would have profound consequences for jobs, investment and living standards across Scotland. To even countenance ‘no deal’ is illogical and economically illiterate. The UK Government should do the responsible thing and rule it out now.”</a:t>
            </a:r>
          </a:p>
          <a:p>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5</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smtClean="0">
                <a:solidFill>
                  <a:srgbClr val="444444"/>
                </a:solidFill>
                <a:effectLst/>
                <a:latin typeface="Arial" panose="020B0604020202020204" pitchFamily="34" charset="0"/>
                <a:ea typeface="+mn-ea"/>
                <a:cs typeface="Arial" panose="020B0604020202020204" pitchFamily="34" charset="0"/>
              </a:rPr>
              <a:t>To help keep business connected with Brexit related advice and guidance, and critically to help businesses think about what they need to do in order to prepare for Brexit, we launched our Business Wales Brexit Portal</a:t>
            </a:r>
            <a:r>
              <a:rPr lang="en-GB" sz="1000" kern="1200" baseline="0" dirty="0" smtClean="0">
                <a:solidFill>
                  <a:srgbClr val="444444"/>
                </a:solidFill>
                <a:effectLst/>
                <a:latin typeface="Arial" panose="020B0604020202020204" pitchFamily="34" charset="0"/>
                <a:ea typeface="+mn-ea"/>
                <a:cs typeface="Arial" panose="020B0604020202020204" pitchFamily="34" charset="0"/>
              </a:rPr>
              <a:t> (search for Business Wales Brexit Portal online or visit the Business Wales website)</a:t>
            </a: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 portal provides up-to-date information and advice on a range of relevant business topics including trading internationally and workforce planning as we enter the six month period leading up to the UK’s departure from the EU. </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It also houses an interactive diagnostic tool that businesses can complete.  This raises awareness of appropriate preparedness actions and additional sources of support - in effect, providing a “health check” for those already prepared or identifying key actions for those needing more support.</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We will continue to refine and develop content on the portal as the precise nature of Brexit becomes clearer.  The Brexit portal is not there to provide a politically focus blog on the ebb and flow of Brexit, but rather is there to support effective communication, planning and response.</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Latest figures are that </a:t>
            </a:r>
            <a:r>
              <a:rPr lang="en-GB" sz="1000" b="1" kern="1200" dirty="0" smtClean="0">
                <a:solidFill>
                  <a:srgbClr val="444444"/>
                </a:solidFill>
                <a:effectLst/>
                <a:latin typeface="Arial" panose="020B0604020202020204" pitchFamily="34" charset="0"/>
                <a:ea typeface="+mn-ea"/>
                <a:cs typeface="Arial" panose="020B0604020202020204" pitchFamily="34" charset="0"/>
              </a:rPr>
              <a:t>28,208</a:t>
            </a:r>
            <a:r>
              <a:rPr lang="en-GB" sz="1000" kern="1200" dirty="0" smtClean="0">
                <a:solidFill>
                  <a:srgbClr val="444444"/>
                </a:solidFill>
                <a:effectLst/>
                <a:latin typeface="Arial" panose="020B0604020202020204" pitchFamily="34" charset="0"/>
                <a:ea typeface="+mn-ea"/>
                <a:cs typeface="Arial" panose="020B0604020202020204" pitchFamily="34" charset="0"/>
              </a:rPr>
              <a:t> unique users have visited the Business Wales Brexit portal (</a:t>
            </a:r>
            <a:r>
              <a:rPr lang="en-GB" sz="1000" b="1" kern="1200" dirty="0" smtClean="0">
                <a:solidFill>
                  <a:srgbClr val="444444"/>
                </a:solidFill>
                <a:effectLst/>
                <a:latin typeface="Arial" panose="020B0604020202020204" pitchFamily="34" charset="0"/>
                <a:ea typeface="+mn-ea"/>
                <a:cs typeface="Arial" panose="020B0604020202020204" pitchFamily="34" charset="0"/>
              </a:rPr>
              <a:t>37,390</a:t>
            </a:r>
            <a:r>
              <a:rPr lang="en-GB" sz="1000" kern="1200" dirty="0" smtClean="0">
                <a:solidFill>
                  <a:srgbClr val="444444"/>
                </a:solidFill>
                <a:effectLst/>
                <a:latin typeface="Arial" panose="020B0604020202020204" pitchFamily="34" charset="0"/>
                <a:ea typeface="+mn-ea"/>
                <a:cs typeface="Arial" panose="020B0604020202020204" pitchFamily="34" charset="0"/>
              </a:rPr>
              <a:t> users have visited the Business Wales Brexit portal); </a:t>
            </a:r>
            <a:r>
              <a:rPr lang="en-GB" sz="1000" b="1" kern="1200" dirty="0" smtClean="0">
                <a:solidFill>
                  <a:srgbClr val="444444"/>
                </a:solidFill>
                <a:effectLst/>
                <a:latin typeface="Arial" panose="020B0604020202020204" pitchFamily="34" charset="0"/>
                <a:ea typeface="+mn-ea"/>
                <a:cs typeface="Arial" panose="020B0604020202020204" pitchFamily="34" charset="0"/>
              </a:rPr>
              <a:t>955</a:t>
            </a:r>
            <a:r>
              <a:rPr lang="en-GB" sz="1000" kern="1200" dirty="0" smtClean="0">
                <a:solidFill>
                  <a:srgbClr val="444444"/>
                </a:solidFill>
                <a:effectLst/>
                <a:latin typeface="Arial" panose="020B0604020202020204" pitchFamily="34" charset="0"/>
                <a:ea typeface="+mn-ea"/>
                <a:cs typeface="Arial" panose="020B0604020202020204" pitchFamily="34" charset="0"/>
              </a:rPr>
              <a:t> businesses have completed a full Brexit self-assessment diagnostic; the overall level of preparedness for the 955 businesses completing a self-assessment diagnostic is </a:t>
            </a:r>
            <a:r>
              <a:rPr lang="en-GB" sz="1000" b="1" kern="1200" dirty="0" smtClean="0">
                <a:solidFill>
                  <a:srgbClr val="444444"/>
                </a:solidFill>
                <a:effectLst/>
                <a:latin typeface="Arial" panose="020B0604020202020204" pitchFamily="34" charset="0"/>
                <a:ea typeface="+mn-ea"/>
                <a:cs typeface="Arial" panose="020B0604020202020204" pitchFamily="34" charset="0"/>
              </a:rPr>
              <a:t>45.71%; </a:t>
            </a:r>
            <a:r>
              <a:rPr lang="en-GB" sz="1000" b="0" kern="1200" dirty="0" smtClean="0">
                <a:solidFill>
                  <a:srgbClr val="444444"/>
                </a:solidFill>
                <a:effectLst/>
                <a:latin typeface="Arial" panose="020B0604020202020204" pitchFamily="34" charset="0"/>
                <a:ea typeface="+mn-ea"/>
                <a:cs typeface="Arial" panose="020B0604020202020204" pitchFamily="34" charset="0"/>
              </a:rPr>
              <a:t>t</a:t>
            </a:r>
            <a:r>
              <a:rPr lang="en-GB" sz="1000" kern="1200" dirty="0" smtClean="0">
                <a:solidFill>
                  <a:srgbClr val="444444"/>
                </a:solidFill>
                <a:effectLst/>
                <a:latin typeface="Arial" panose="020B0604020202020204" pitchFamily="34" charset="0"/>
                <a:ea typeface="+mn-ea"/>
                <a:cs typeface="Arial" panose="020B0604020202020204" pitchFamily="34" charset="0"/>
              </a:rPr>
              <a:t>he Portal shows that businesses are </a:t>
            </a:r>
            <a:r>
              <a:rPr lang="en-GB" sz="1000" b="1" kern="1200" dirty="0" smtClean="0">
                <a:solidFill>
                  <a:srgbClr val="444444"/>
                </a:solidFill>
                <a:effectLst/>
                <a:latin typeface="Arial" panose="020B0604020202020204" pitchFamily="34" charset="0"/>
                <a:ea typeface="+mn-ea"/>
                <a:cs typeface="Arial" panose="020B0604020202020204" pitchFamily="34" charset="0"/>
              </a:rPr>
              <a:t>least prepared </a:t>
            </a:r>
            <a:r>
              <a:rPr lang="en-GB" sz="1000" kern="1200" dirty="0" smtClean="0">
                <a:solidFill>
                  <a:srgbClr val="444444"/>
                </a:solidFill>
                <a:effectLst/>
                <a:latin typeface="Arial" panose="020B0604020202020204" pitchFamily="34" charset="0"/>
                <a:ea typeface="+mn-ea"/>
                <a:cs typeface="Arial" panose="020B0604020202020204" pitchFamily="34" charset="0"/>
              </a:rPr>
              <a:t>for the potential impact of Brexit on </a:t>
            </a:r>
            <a:r>
              <a:rPr lang="en-GB" sz="1000" b="1" kern="1200" dirty="0" smtClean="0">
                <a:solidFill>
                  <a:srgbClr val="444444"/>
                </a:solidFill>
                <a:effectLst/>
                <a:latin typeface="Arial" panose="020B0604020202020204" pitchFamily="34" charset="0"/>
                <a:ea typeface="+mn-ea"/>
                <a:cs typeface="Arial" panose="020B0604020202020204" pitchFamily="34" charset="0"/>
              </a:rPr>
              <a:t> 1. Sales; 2. People; 3. Export (27/9/2019 figure)</a:t>
            </a: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endParaRPr lang="en-GB" dirty="0" smtClean="0"/>
          </a:p>
          <a:p>
            <a:r>
              <a:rPr lang="en-GB" sz="1000" kern="1200" dirty="0" smtClean="0">
                <a:solidFill>
                  <a:srgbClr val="444444"/>
                </a:solidFill>
                <a:effectLst/>
                <a:latin typeface="Arial" panose="020B0604020202020204" pitchFamily="34" charset="0"/>
                <a:ea typeface="+mn-ea"/>
                <a:cs typeface="Arial" panose="020B0604020202020204" pitchFamily="34" charset="0"/>
              </a:rPr>
              <a:t>On 24</a:t>
            </a:r>
            <a:r>
              <a:rPr lang="en-GB" sz="1000" kern="1200" baseline="30000" dirty="0" smtClean="0">
                <a:solidFill>
                  <a:srgbClr val="444444"/>
                </a:solidFill>
                <a:effectLst/>
                <a:latin typeface="Arial" panose="020B0604020202020204" pitchFamily="34" charset="0"/>
                <a:ea typeface="+mn-ea"/>
                <a:cs typeface="Arial" panose="020B0604020202020204" pitchFamily="34" charset="0"/>
              </a:rPr>
              <a:t>th</a:t>
            </a:r>
            <a:r>
              <a:rPr lang="en-GB" sz="1000" kern="1200" dirty="0" smtClean="0">
                <a:solidFill>
                  <a:srgbClr val="444444"/>
                </a:solidFill>
                <a:effectLst/>
                <a:latin typeface="Arial" panose="020B0604020202020204" pitchFamily="34" charset="0"/>
                <a:ea typeface="+mn-ea"/>
                <a:cs typeface="Arial" panose="020B0604020202020204" pitchFamily="34" charset="0"/>
              </a:rPr>
              <a:t> October 2018 the Cabinet Secretary for Economy and Transport announced that the Welsh Government has set aside £7.5m from the £50m European Transition Fund specifically to address key actions in support of business resilience over the next three years.  We will utilise the additional resource made available from the EU Transition Fund to address six key challenges:</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1. To support more Welsh businesses </a:t>
            </a:r>
            <a:r>
              <a:rPr lang="en-GB" sz="1000" b="1" kern="1200" dirty="0" smtClean="0">
                <a:solidFill>
                  <a:srgbClr val="444444"/>
                </a:solidFill>
                <a:effectLst/>
                <a:latin typeface="Arial" panose="020B0604020202020204" pitchFamily="34" charset="0"/>
                <a:ea typeface="+mn-ea"/>
                <a:cs typeface="Arial" panose="020B0604020202020204" pitchFamily="34" charset="0"/>
              </a:rPr>
              <a:t>develop the skills and confidence </a:t>
            </a:r>
            <a:r>
              <a:rPr lang="en-GB" sz="1000" kern="1200" dirty="0" smtClean="0">
                <a:solidFill>
                  <a:srgbClr val="444444"/>
                </a:solidFill>
                <a:effectLst/>
                <a:latin typeface="Arial" panose="020B0604020202020204" pitchFamily="34" charset="0"/>
                <a:ea typeface="+mn-ea"/>
                <a:cs typeface="Arial" panose="020B0604020202020204" pitchFamily="34" charset="0"/>
              </a:rPr>
              <a:t>necessary to become exporters or grow their export trade. We will do this by investing to increasing the capacity of our highly regarded export service so that we can work with more companies.  Allied to this we will invest to ensure Businesses have access to the high quality intelligence and technical information and advice necessary to successfully develop new export opportunities.</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2. To work with businesses where short-term support is required to enable those businesses to overcome or address specific and pressing </a:t>
            </a:r>
            <a:r>
              <a:rPr lang="en-GB" sz="1000" b="1" kern="1200" dirty="0" smtClean="0">
                <a:solidFill>
                  <a:srgbClr val="444444"/>
                </a:solidFill>
                <a:effectLst/>
                <a:latin typeface="Arial" panose="020B0604020202020204" pitchFamily="34" charset="0"/>
                <a:ea typeface="+mn-ea"/>
                <a:cs typeface="Arial" panose="020B0604020202020204" pitchFamily="34" charset="0"/>
              </a:rPr>
              <a:t>Brexit related obstacles</a:t>
            </a:r>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Our new Brexit Resilience Grant provided a flexible funding route that allows Welsh Government to invest with businesses as they seek to overcome Brexit related challenges where existing funding options are not an appropriate for sufficiently flexible fit.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3. Finding new ways of </a:t>
            </a:r>
            <a:r>
              <a:rPr lang="en-GB" sz="1000" b="1" kern="1200" dirty="0" smtClean="0">
                <a:solidFill>
                  <a:srgbClr val="444444"/>
                </a:solidFill>
                <a:effectLst/>
                <a:latin typeface="Arial" panose="020B0604020202020204" pitchFamily="34" charset="0"/>
                <a:ea typeface="+mn-ea"/>
                <a:cs typeface="Arial" panose="020B0604020202020204" pitchFamily="34" charset="0"/>
              </a:rPr>
              <a:t>collaborating and working together </a:t>
            </a:r>
            <a:r>
              <a:rPr lang="en-GB" sz="1000" kern="1200" dirty="0" smtClean="0">
                <a:solidFill>
                  <a:srgbClr val="444444"/>
                </a:solidFill>
                <a:effectLst/>
                <a:latin typeface="Arial" panose="020B0604020202020204" pitchFamily="34" charset="0"/>
                <a:ea typeface="+mn-ea"/>
                <a:cs typeface="Arial" panose="020B0604020202020204" pitchFamily="34" charset="0"/>
              </a:rPr>
              <a:t>so that together they can capitalise on new opportunities or mitigate shared risk in the context of new trading arrangements.  So, as part of our Brexit Resilience offer we are setting aside resource that will allow us to work with businesses to explore new forms of collaboration, joint venture, innovation or collective capacity building such as may be necessary to underpin future competitiveness and retain jobs and growth in Wales.   </a:t>
            </a:r>
          </a:p>
          <a:p>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We are also working closely with trade bodies and business representative organisations to both transmit and gather business information, evidence and insight.</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4. </a:t>
            </a:r>
            <a:r>
              <a:rPr lang="en-GB" sz="1000" b="1" kern="1200" dirty="0" smtClean="0">
                <a:solidFill>
                  <a:srgbClr val="444444"/>
                </a:solidFill>
                <a:effectLst/>
                <a:latin typeface="Arial" panose="020B0604020202020204" pitchFamily="34" charset="0"/>
                <a:ea typeface="+mn-ea"/>
                <a:cs typeface="Arial" panose="020B0604020202020204" pitchFamily="34" charset="0"/>
              </a:rPr>
              <a:t>Selling Wales in the world</a:t>
            </a:r>
            <a:r>
              <a:rPr lang="en-GB" sz="1000" kern="1200" dirty="0" smtClean="0">
                <a:solidFill>
                  <a:srgbClr val="444444"/>
                </a:solidFill>
                <a:effectLst/>
                <a:latin typeface="Arial" panose="020B0604020202020204" pitchFamily="34" charset="0"/>
                <a:ea typeface="+mn-ea"/>
                <a:cs typeface="Arial" panose="020B0604020202020204" pitchFamily="34" charset="0"/>
              </a:rPr>
              <a:t>. We believe that the Welsh Government has a legitimate role to play in supporting business to reach out and sell to the world as well as strengthening the visibility of Wales as a destination for trade and investment.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We will therefore  utilise funding from the EU Transition Fund to support campaigns and activities with business that help companies establish the traction they need in new markets and that positions us to keep Wales’ international profile as a location for investment strong and positive.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5. Invest to enhance our overall understanding of the </a:t>
            </a:r>
            <a:r>
              <a:rPr lang="en-GB" sz="1000" b="1" kern="1200" dirty="0" smtClean="0">
                <a:solidFill>
                  <a:srgbClr val="444444"/>
                </a:solidFill>
                <a:effectLst/>
                <a:latin typeface="Arial" panose="020B0604020202020204" pitchFamily="34" charset="0"/>
                <a:ea typeface="+mn-ea"/>
                <a:cs typeface="Arial" panose="020B0604020202020204" pitchFamily="34" charset="0"/>
              </a:rPr>
              <a:t>trade flows between Wales and the rest of the UK and beyond. </a:t>
            </a:r>
            <a:endParaRPr lang="en-GB" b="1"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Better data will inform better decision-making, both as we consider our response to Brexit in the short-term and as we develop the frameworks and mechanisms necessary to support the effective working of the UK internal market into the future.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6. We will use the </a:t>
            </a:r>
            <a:r>
              <a:rPr lang="en-GB" sz="1000" b="1" kern="1200" dirty="0" smtClean="0">
                <a:solidFill>
                  <a:srgbClr val="444444"/>
                </a:solidFill>
                <a:effectLst/>
                <a:latin typeface="Arial" panose="020B0604020202020204" pitchFamily="34" charset="0"/>
                <a:ea typeface="+mn-ea"/>
                <a:cs typeface="Arial" panose="020B0604020202020204" pitchFamily="34" charset="0"/>
              </a:rPr>
              <a:t>Brexit Portal </a:t>
            </a:r>
            <a:r>
              <a:rPr lang="en-GB" sz="1000" kern="1200" dirty="0" smtClean="0">
                <a:solidFill>
                  <a:srgbClr val="444444"/>
                </a:solidFill>
                <a:effectLst/>
                <a:latin typeface="Arial" panose="020B0604020202020204" pitchFamily="34" charset="0"/>
                <a:ea typeface="+mn-ea"/>
                <a:cs typeface="Arial" panose="020B0604020202020204" pitchFamily="34" charset="0"/>
              </a:rPr>
              <a:t>and other communication channels to share information on when and how businesses can connect with new opportunities directly available to them.</a:t>
            </a:r>
            <a:endParaRPr lang="en-GB" dirty="0" smtClean="0">
              <a:effectLst/>
            </a:endParaRPr>
          </a:p>
          <a:p>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6</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000" kern="1200" dirty="0" smtClean="0">
                <a:solidFill>
                  <a:srgbClr val="444444"/>
                </a:solidFill>
                <a:effectLst/>
                <a:latin typeface="Arial" panose="020B0604020202020204" pitchFamily="34" charset="0"/>
                <a:ea typeface="+mn-ea"/>
                <a:cs typeface="Arial" panose="020B0604020202020204" pitchFamily="34" charset="0"/>
              </a:rPr>
              <a:t>In the context of the Business Resilience activity I have already set out how the Welsh Government is investing to promote Wales on a world stage. Allied to that it is important to note that the Welsh Government is expanding overseas operations. International offices play an important role in promoting Wales to the World and building strong relationships in order to protect existing markets and pursue new trade and investment opportunities.  </a:t>
            </a:r>
          </a:p>
          <a:p>
            <a:r>
              <a:rPr lang="en-GB" sz="1000" b="1" kern="1200" dirty="0" smtClean="0">
                <a:solidFill>
                  <a:srgbClr val="444444"/>
                </a:solidFill>
                <a:effectLst/>
                <a:latin typeface="Arial" panose="020B0604020202020204" pitchFamily="34" charset="0"/>
                <a:ea typeface="+mn-ea"/>
                <a:cs typeface="Arial" panose="020B0604020202020204" pitchFamily="34" charset="0"/>
              </a:rPr>
              <a:t> </a:t>
            </a:r>
            <a:endParaRPr lang="en-GB" sz="1000" kern="1200" dirty="0" smtClean="0">
              <a:solidFill>
                <a:srgbClr val="444444"/>
              </a:solidFill>
              <a:effectLst/>
              <a:latin typeface="Arial" panose="020B0604020202020204" pitchFamily="34" charset="0"/>
              <a:ea typeface="+mn-ea"/>
              <a:cs typeface="Arial" panose="020B0604020202020204" pitchFamily="34" charset="0"/>
            </a:endParaRPr>
          </a:p>
          <a:p>
            <a:r>
              <a:rPr lang="en-GB" sz="1000" b="1" kern="1200" dirty="0" smtClean="0">
                <a:solidFill>
                  <a:srgbClr val="444444"/>
                </a:solidFill>
                <a:effectLst/>
                <a:latin typeface="Arial" panose="020B0604020202020204" pitchFamily="34" charset="0"/>
                <a:ea typeface="+mn-ea"/>
                <a:cs typeface="Arial" panose="020B0604020202020204" pitchFamily="34" charset="0"/>
              </a:rPr>
              <a:t>International presence</a:t>
            </a:r>
          </a:p>
          <a:p>
            <a:r>
              <a:rPr lang="en-GB" sz="1000" kern="1200" dirty="0" smtClean="0">
                <a:solidFill>
                  <a:srgbClr val="444444"/>
                </a:solidFill>
                <a:effectLst/>
                <a:latin typeface="Arial" panose="020B0604020202020204" pitchFamily="34" charset="0"/>
                <a:ea typeface="+mn-ea"/>
                <a:cs typeface="Arial" panose="020B0604020202020204" pitchFamily="34" charset="0"/>
              </a:rPr>
              <a:t>A new office is planned in France with offices in Canada and Germany and Qatar already opened (the FM opened the new Montreal and Berlin offices on 1 March and 5</a:t>
            </a:r>
            <a:r>
              <a:rPr lang="en-GB" sz="1000" kern="1200" baseline="30000" dirty="0" smtClean="0">
                <a:solidFill>
                  <a:srgbClr val="444444"/>
                </a:solidFill>
                <a:effectLst/>
                <a:latin typeface="Arial" panose="020B0604020202020204" pitchFamily="34" charset="0"/>
                <a:ea typeface="+mn-ea"/>
                <a:cs typeface="Arial" panose="020B0604020202020204" pitchFamily="34" charset="0"/>
              </a:rPr>
              <a:t>th</a:t>
            </a:r>
            <a:r>
              <a:rPr lang="en-GB" sz="1000" kern="1200" dirty="0" smtClean="0">
                <a:solidFill>
                  <a:srgbClr val="444444"/>
                </a:solidFill>
                <a:effectLst/>
                <a:latin typeface="Arial" panose="020B0604020202020204" pitchFamily="34" charset="0"/>
                <a:ea typeface="+mn-ea"/>
                <a:cs typeface="Arial" panose="020B0604020202020204" pitchFamily="34" charset="0"/>
              </a:rPr>
              <a:t> Sept 2018 respectively) meaning we will have a presence in 20 locations. </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Our new offices send a loud and clear signal to our European and international partners - Wales is open for business - and that we are determined to progress our positive relationships with countries in the EU and beyond post-Brexit.  </a:t>
            </a: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p>
          <a:p>
            <a:r>
              <a:rPr lang="en-GB" sz="1000" kern="1200" dirty="0" smtClean="0">
                <a:solidFill>
                  <a:srgbClr val="444444"/>
                </a:solidFill>
                <a:effectLst/>
                <a:latin typeface="Arial" panose="020B0604020202020204" pitchFamily="34" charset="0"/>
                <a:ea typeface="+mn-ea"/>
                <a:cs typeface="Arial" panose="020B0604020202020204" pitchFamily="34" charset="0"/>
              </a:rPr>
              <a:t>These are uncertain times and it is critical that as Government we have an honest, direct and ongoing dialogue with business as together we navigate the uncertainties and challenges before us.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 </a:t>
            </a:r>
            <a:endParaRPr lang="en-GB" dirty="0" smtClean="0">
              <a:effectLst/>
            </a:endParaRPr>
          </a:p>
          <a:p>
            <a:r>
              <a:rPr lang="en-GB" sz="1000" kern="1200" dirty="0" smtClean="0">
                <a:solidFill>
                  <a:srgbClr val="444444"/>
                </a:solidFill>
                <a:effectLst/>
                <a:latin typeface="Arial" panose="020B0604020202020204" pitchFamily="34" charset="0"/>
                <a:ea typeface="+mn-ea"/>
                <a:cs typeface="Arial" panose="020B0604020202020204" pitchFamily="34" charset="0"/>
              </a:rPr>
              <a:t>I believe that by working closely with business and by pursuing the ambitions set out in our Economic Action Plan we can continue to make Wales a great place for business to grow and thrive.</a:t>
            </a:r>
            <a:endParaRPr lang="en-GB" dirty="0" smtClean="0">
              <a:effectLst/>
            </a:endParaRPr>
          </a:p>
          <a:p>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7</a:t>
            </a:fld>
            <a:endParaRPr lang="en-GB" dirty="0"/>
          </a:p>
        </p:txBody>
      </p:sp>
    </p:spTree>
    <p:extLst>
      <p:ext uri="{BB962C8B-B14F-4D97-AF65-F5344CB8AC3E}">
        <p14:creationId xmlns:p14="http://schemas.microsoft.com/office/powerpoint/2010/main" val="4281089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My colleagues and I are here to answer any questions or queries you may have, thank you for listening. </a:t>
            </a:r>
            <a:endParaRPr lang="en-GB" dirty="0"/>
          </a:p>
        </p:txBody>
      </p:sp>
      <p:sp>
        <p:nvSpPr>
          <p:cNvPr id="4" name="Slide Number Placeholder 3"/>
          <p:cNvSpPr>
            <a:spLocks noGrp="1"/>
          </p:cNvSpPr>
          <p:nvPr>
            <p:ph type="sldNum" sz="quarter" idx="10"/>
          </p:nvPr>
        </p:nvSpPr>
        <p:spPr/>
        <p:txBody>
          <a:bodyPr/>
          <a:lstStyle/>
          <a:p>
            <a:pPr>
              <a:defRPr/>
            </a:pPr>
            <a:fld id="{547B1EA6-0A2D-4535-9659-CC48387138F0}" type="slidenum">
              <a:rPr lang="en-GB" smtClean="0"/>
              <a:pPr>
                <a:defRPr/>
              </a:pPr>
              <a:t>8</a:t>
            </a:fld>
            <a:endParaRPr lang="en-GB" dirty="0"/>
          </a:p>
        </p:txBody>
      </p:sp>
    </p:spTree>
    <p:extLst>
      <p:ext uri="{BB962C8B-B14F-4D97-AF65-F5344CB8AC3E}">
        <p14:creationId xmlns:p14="http://schemas.microsoft.com/office/powerpoint/2010/main" val="42789348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Full width - White">
    <p:spTree>
      <p:nvGrpSpPr>
        <p:cNvPr id="1" name=""/>
        <p:cNvGrpSpPr/>
        <p:nvPr/>
      </p:nvGrpSpPr>
      <p:grpSpPr>
        <a:xfrm>
          <a:off x="0" y="0"/>
          <a:ext cx="0" cy="0"/>
          <a:chOff x="0" y="0"/>
          <a:chExt cx="0" cy="0"/>
        </a:xfrm>
      </p:grpSpPr>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54" name="Picture 5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cSld>
  <p:clrMapOvr>
    <a:masterClrMapping/>
  </p:clrMapOvr>
  <p:transition spd="slow">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0/50 - image left- White">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8579964" y="2458184"/>
            <a:ext cx="6760120" cy="6139906"/>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example.</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2"/>
            <a:ext cx="13228068" cy="1254870"/>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365027827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50/50 - vertical - Pink">
    <p:bg>
      <p:bgPr>
        <a:solidFill>
          <a:srgbClr val="FDECEA"/>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3"/>
          </p:nvPr>
        </p:nvSpPr>
        <p:spPr>
          <a:xfrm>
            <a:off x="8208962" y="0"/>
            <a:ext cx="8050212" cy="9144000"/>
          </a:xfrm>
          <a:prstGeom prst="rect">
            <a:avLst/>
          </a:prstGeom>
        </p:spPr>
        <p:txBody>
          <a:bodyPr/>
          <a:lstStyle>
            <a:lvl1pPr marL="0" indent="0" algn="ctr">
              <a:buNone/>
              <a:defRPr sz="2800"/>
            </a:lvl1pPr>
          </a:lstStyle>
          <a:p>
            <a:endParaRPr lang="en-GB" dirty="0" smtClean="0"/>
          </a:p>
          <a:p>
            <a:r>
              <a:rPr lang="en-GB" dirty="0" smtClean="0"/>
              <a:t> </a:t>
            </a:r>
          </a:p>
          <a:p>
            <a:endParaRPr lang="en-GB" dirty="0" smtClean="0"/>
          </a:p>
          <a:p>
            <a:endParaRPr lang="en-GB" dirty="0" smtClean="0"/>
          </a:p>
          <a:p>
            <a:endParaRPr lang="en-GB" dirty="0" smtClean="0"/>
          </a:p>
          <a:p>
            <a:endParaRPr lang="en-GB" dirty="0" smtClean="0"/>
          </a:p>
          <a:p>
            <a:endParaRPr lang="en-GB" dirty="0" smtClean="0"/>
          </a:p>
          <a:p>
            <a:r>
              <a:rPr lang="en-GB" dirty="0" smtClean="0"/>
              <a:t>Insert picture here</a:t>
            </a:r>
            <a:endParaRPr lang="en-GB" dirty="0"/>
          </a:p>
        </p:txBody>
      </p:sp>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example.</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2"/>
            <a:ext cx="5216833" cy="1323110"/>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711231713"/>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50/50 - vertical - Pink">
    <p:bg>
      <p:bgPr>
        <a:solidFill>
          <a:srgbClr val="1D1D1B"/>
        </a:solidFill>
        <a:effectLst/>
      </p:bgPr>
    </p:bg>
    <p:spTree>
      <p:nvGrpSpPr>
        <p:cNvPr id="1" name=""/>
        <p:cNvGrpSpPr/>
        <p:nvPr/>
      </p:nvGrpSpPr>
      <p:grpSpPr>
        <a:xfrm>
          <a:off x="0" y="0"/>
          <a:ext cx="0" cy="0"/>
          <a:chOff x="0" y="0"/>
          <a:chExt cx="0" cy="0"/>
        </a:xfrm>
      </p:grpSpPr>
      <p:sp>
        <p:nvSpPr>
          <p:cNvPr id="3" name="Picture Placeholder 2"/>
          <p:cNvSpPr>
            <a:spLocks noGrp="1"/>
          </p:cNvSpPr>
          <p:nvPr>
            <p:ph type="pic" sz="quarter" idx="13"/>
          </p:nvPr>
        </p:nvSpPr>
        <p:spPr>
          <a:xfrm>
            <a:off x="8243888" y="0"/>
            <a:ext cx="8050212" cy="9144000"/>
          </a:xfrm>
          <a:prstGeom prst="rect">
            <a:avLst/>
          </a:prstGeom>
        </p:spPr>
        <p:txBody>
          <a:bodyPr/>
          <a:lstStyle>
            <a:lvl1pPr marL="0" indent="0" algn="ctr">
              <a:buNone/>
              <a:defRPr sz="2800">
                <a:solidFill>
                  <a:schemeClr val="bg1"/>
                </a:solidFill>
              </a:defRPr>
            </a:lvl1pPr>
          </a:lstStyle>
          <a:p>
            <a:endParaRPr lang="en-GB" dirty="0" smtClean="0"/>
          </a:p>
          <a:p>
            <a:r>
              <a:rPr lang="en-GB" dirty="0" smtClean="0"/>
              <a:t> </a:t>
            </a:r>
          </a:p>
          <a:p>
            <a:endParaRPr lang="en-GB" dirty="0" smtClean="0"/>
          </a:p>
          <a:p>
            <a:endParaRPr lang="en-GB" dirty="0" smtClean="0"/>
          </a:p>
          <a:p>
            <a:endParaRPr lang="en-GB" dirty="0" smtClean="0"/>
          </a:p>
          <a:p>
            <a:endParaRPr lang="en-GB" dirty="0" smtClean="0"/>
          </a:p>
          <a:p>
            <a:endParaRPr lang="en-GB" dirty="0" smtClean="0"/>
          </a:p>
          <a:p>
            <a:r>
              <a:rPr lang="en-GB" dirty="0" smtClean="0"/>
              <a:t>Insert picture here</a:t>
            </a:r>
            <a:endParaRPr lang="en-GB" dirty="0"/>
          </a:p>
        </p:txBody>
      </p:sp>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solidFill>
                  <a:schemeClr val="bg1"/>
                </a:solidFill>
              </a:defRPr>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example.</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2"/>
            <a:ext cx="5216833" cy="1323110"/>
          </a:xfrm>
          <a:prstGeom prst="rect">
            <a:avLst/>
          </a:prstGeom>
        </p:spPr>
        <p:txBody>
          <a:bodyPr/>
          <a:lstStyle>
            <a:lvl1pPr marL="0" indent="0">
              <a:buNone/>
              <a:defRPr sz="3600" baseline="0">
                <a:solidFill>
                  <a:schemeClr val="bg1"/>
                </a:solidFill>
              </a:defRPr>
            </a:lvl1pPr>
          </a:lstStyle>
          <a:p>
            <a:pPr lvl="0"/>
            <a:r>
              <a:rPr lang="en-GB" dirty="0" smtClean="0"/>
              <a:t>HEADING APPEARS HERE</a:t>
            </a:r>
            <a:endParaRPr lang="en-GB"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4224985770"/>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4E4E4E"/>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4E4E4E"/>
                      </p:to>
                    </p:animClr>
                  </p:subTnLst>
                </p:cTn>
              </p:par>
            </p:tnLst>
          </p:tmpl>
        </p:tmplLst>
      </p:bldP>
    </p:bld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ck- full width slide">
    <p:bg>
      <p:bgPr>
        <a:solidFill>
          <a:srgbClr val="1D1D1B"/>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566645"/>
      </p:ext>
    </p:extLst>
  </p:cSld>
  <p:clrMapOvr>
    <a:masterClrMapping/>
  </p:clrMapOvr>
  <p:transition spd="slow">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ck Dragon-full width slide">
    <p:bg>
      <p:bgPr>
        <a:solidFill>
          <a:srgbClr val="1D1D1B"/>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951041" y="7976598"/>
            <a:ext cx="863796" cy="698659"/>
          </a:xfrm>
          <a:prstGeom prst="rect">
            <a:avLst/>
          </a:prstGeom>
        </p:spPr>
      </p:pic>
    </p:spTree>
    <p:extLst>
      <p:ext uri="{BB962C8B-B14F-4D97-AF65-F5344CB8AC3E}">
        <p14:creationId xmlns:p14="http://schemas.microsoft.com/office/powerpoint/2010/main" val="927724895"/>
      </p:ext>
    </p:extLst>
  </p:cSld>
  <p:clrMapOvr>
    <a:masterClrMapping/>
  </p:clrMapOvr>
  <p:transition spd="slow">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White Dragon-full width slide">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951041" y="7976598"/>
            <a:ext cx="863796" cy="698659"/>
          </a:xfrm>
          <a:prstGeom prst="rect">
            <a:avLst/>
          </a:prstGeom>
        </p:spPr>
      </p:pic>
    </p:spTree>
    <p:extLst>
      <p:ext uri="{BB962C8B-B14F-4D97-AF65-F5344CB8AC3E}">
        <p14:creationId xmlns:p14="http://schemas.microsoft.com/office/powerpoint/2010/main" val="350316432"/>
      </p:ext>
    </p:extLst>
  </p:cSld>
  <p:clrMapOvr>
    <a:masterClrMapping/>
  </p:clrMapOvr>
  <p:transition spd="slow">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36155799"/>
      </p:ext>
    </p:extLst>
  </p:cSld>
  <p:clrMapOvr>
    <a:masterClrMapping/>
  </p:clrMapOvr>
  <p:transition spd="slow">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Basic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8456800"/>
      </p:ext>
    </p:extLst>
  </p:cSld>
  <p:clrMapOvr>
    <a:masterClrMapping/>
  </p:clrMapOvr>
  <p:transition spd="slow">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0"/>
            <a:ext cx="16259175" cy="9145786"/>
          </a:xfrm>
          <a:prstGeom prst="rect">
            <a:avLst/>
          </a:prstGeom>
        </p:spPr>
      </p:pic>
      <p:sp>
        <p:nvSpPr>
          <p:cNvPr id="2" name="Title 1"/>
          <p:cNvSpPr>
            <a:spLocks noGrp="1"/>
          </p:cNvSpPr>
          <p:nvPr>
            <p:ph type="title"/>
          </p:nvPr>
        </p:nvSpPr>
        <p:spPr>
          <a:xfrm>
            <a:off x="812800" y="366713"/>
            <a:ext cx="14633575" cy="1524000"/>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4058359847"/>
      </p:ext>
    </p:extLst>
  </p:cSld>
  <p:clrMapOvr>
    <a:masterClrMapping/>
  </p:clrMapOvr>
  <p:transition spd="slow">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Black- WOW text slide">
    <p:bg>
      <p:bgPr>
        <a:solidFill>
          <a:srgbClr val="1D1D1B"/>
        </a:solidFill>
        <a:effectLst/>
      </p:bgPr>
    </p:bg>
    <p:spTree>
      <p:nvGrpSpPr>
        <p:cNvPr id="1" name=""/>
        <p:cNvGrpSpPr/>
        <p:nvPr/>
      </p:nvGrpSpPr>
      <p:grpSpPr>
        <a:xfrm>
          <a:off x="0" y="0"/>
          <a:ext cx="0" cy="0"/>
          <a:chOff x="0" y="0"/>
          <a:chExt cx="0" cy="0"/>
        </a:xfrm>
      </p:grpSpPr>
      <p:sp>
        <p:nvSpPr>
          <p:cNvPr id="7" name="Text Placeholder 17"/>
          <p:cNvSpPr>
            <a:spLocks noGrp="1"/>
          </p:cNvSpPr>
          <p:nvPr>
            <p:ph type="body" sz="quarter" idx="12" hasCustomPrompt="1"/>
          </p:nvPr>
        </p:nvSpPr>
        <p:spPr>
          <a:xfrm>
            <a:off x="1064531" y="3863928"/>
            <a:ext cx="14562160" cy="923330"/>
          </a:xfrm>
          <a:prstGeom prst="rect">
            <a:avLst/>
          </a:prstGeom>
          <a:noFill/>
        </p:spPr>
        <p:txBody>
          <a:bodyPr wrap="square" rtlCol="0" anchor="ctr">
            <a:spAutoFit/>
          </a:bodyPr>
          <a:lstStyle>
            <a:lvl1pPr marL="0" indent="0" algn="ctr">
              <a:buNone/>
              <a:defRPr lang="en-US" sz="5400" cap="all" spc="3300" baseline="0" dirty="0" smtClean="0">
                <a:solidFill>
                  <a:schemeClr val="bg1"/>
                </a:solidFill>
                <a:latin typeface="Arial" charset="0"/>
              </a:defRPr>
            </a:lvl1pPr>
          </a:lstStyle>
          <a:p>
            <a:pPr lvl="0" algn="ctr">
              <a:spcBef>
                <a:spcPct val="0"/>
              </a:spcBef>
            </a:pPr>
            <a:r>
              <a:rPr lang="en-US" dirty="0" smtClean="0"/>
              <a:t>ADD TEXT HERE</a:t>
            </a:r>
          </a:p>
        </p:txBody>
      </p:sp>
    </p:spTree>
    <p:extLst>
      <p:ext uri="{BB962C8B-B14F-4D97-AF65-F5344CB8AC3E}">
        <p14:creationId xmlns:p14="http://schemas.microsoft.com/office/powerpoint/2010/main" val="195185628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subTnLst>
                                    <p:animClr clrSpc="rgb" dir="cw">
                                      <p:cBhvr override="childStyle">
                                        <p:cTn dur="1" fill="hold" display="0" masterRel="nextClick" afterEffect="1"/>
                                        <p:tgtEl>
                                          <p:spTgt spid="7">
                                            <p:txEl>
                                              <p:pRg st="0" end="0"/>
                                            </p:txEl>
                                          </p:spTgt>
                                        </p:tgtEl>
                                        <p:attrNameLst>
                                          <p:attrName>ppt_c</p:attrName>
                                        </p:attrNameLst>
                                      </p:cBhvr>
                                      <p:to>
                                        <a:srgbClr val="4E4E4E"/>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tmplLst>
          <p:tmpl lvl="1">
            <p:tnLst>
              <p:par>
                <p:cTn presetID="10" presetClass="entr" presetSubtype="0" fill="hold" nodeType="clickEffect">
                  <p:stCondLst>
                    <p:cond delay="0"/>
                  </p:stCondLst>
                  <p:childTnLst>
                    <p:set>
                      <p:cBhvr>
                        <p:cTn dur="1" fill="hold">
                          <p:stCondLst>
                            <p:cond delay="0"/>
                          </p:stCondLst>
                        </p:cTn>
                        <p:tgtEl>
                          <p:spTgt spid="7"/>
                        </p:tgtEl>
                        <p:attrNameLst>
                          <p:attrName>style.visibility</p:attrName>
                        </p:attrNameLst>
                      </p:cBhvr>
                      <p:to>
                        <p:strVal val="visible"/>
                      </p:to>
                    </p:set>
                    <p:animEffect transition="in" filter="fade">
                      <p:cBhvr>
                        <p:cTn dur="500"/>
                        <p:tgtEl>
                          <p:spTgt spid="7"/>
                        </p:tgtEl>
                      </p:cBhvr>
                    </p:animEffect>
                  </p:childTnLst>
                </p:cTn>
              </p:par>
            </p:tnLst>
          </p:tmpl>
        </p:tmplLst>
      </p:bldP>
    </p:bld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ullet- Full width - White">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70245"/>
            <a:ext cx="12077675" cy="6196082"/>
          </a:xfrm>
          <a:prstGeom prst="rect">
            <a:avLst/>
          </a:prstGeom>
        </p:spPr>
        <p:txBody>
          <a:bodyPr tIns="360000" bIns="360000" anchor="t" anchorCtr="0"/>
          <a:lstStyle>
            <a:lvl1pPr marL="457200" marR="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Type over this text – Do not delete the bullet.</a:t>
            </a:r>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133860759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10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Bullet - Full width - Pink">
    <p:bg>
      <p:bgPr>
        <a:solidFill>
          <a:srgbClr val="FDECEA"/>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70245"/>
            <a:ext cx="12077675" cy="6196082"/>
          </a:xfrm>
          <a:prstGeom prst="rect">
            <a:avLst/>
          </a:prstGeom>
        </p:spPr>
        <p:txBody>
          <a:bodyPr tIns="360000" bIns="360000" anchor="t" anchorCtr="0"/>
          <a:lstStyle>
            <a:lvl1pPr marL="457200" marR="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Type over this text – Do not delete the bullet.</a:t>
            </a:r>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1169868458"/>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10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ullet - Full width - black">
    <p:bg>
      <p:bgPr>
        <a:solidFill>
          <a:srgbClr val="1D1D1B"/>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70245"/>
            <a:ext cx="12077675" cy="6196082"/>
          </a:xfrm>
          <a:prstGeom prst="rect">
            <a:avLst/>
          </a:prstGeom>
        </p:spPr>
        <p:txBody>
          <a:bodyPr tIns="360000" bIns="360000" anchor="t" anchorCtr="0"/>
          <a:lstStyle>
            <a:lvl1pPr marL="457200" marR="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sz="2900" baseline="0">
                <a:solidFill>
                  <a:schemeClr val="bg1"/>
                </a:solidFill>
              </a:defRPr>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Type over this text – Do not delete the bullet.</a:t>
            </a:r>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solidFill>
                  <a:schemeClr val="bg1"/>
                </a:solidFill>
              </a:defRPr>
            </a:lvl1pPr>
          </a:lstStyle>
          <a:p>
            <a:pPr lvl="0"/>
            <a:r>
              <a:rPr lang="en-GB" dirty="0" smtClean="0"/>
              <a:t>HEADING APPEARS HERE</a:t>
            </a:r>
            <a:endParaRPr lang="en-GB"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242241329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4E4E4E"/>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10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4E4E4E"/>
                      </p:to>
                    </p:animClr>
                  </p:sub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G Bullet - Full width - black">
    <p:bg>
      <p:bgPr>
        <a:solidFill>
          <a:srgbClr val="1D1D1B"/>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70245"/>
            <a:ext cx="12077675" cy="6196082"/>
          </a:xfrm>
          <a:prstGeom prst="rect">
            <a:avLst/>
          </a:prstGeom>
        </p:spPr>
        <p:txBody>
          <a:bodyPr wrap="square" lIns="90000" tIns="360000" bIns="360000" anchor="t" anchorCtr="0"/>
          <a:lstStyle>
            <a:lvl1pPr marL="457200" marR="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sz="5400" baseline="0">
                <a:solidFill>
                  <a:schemeClr val="bg1"/>
                </a:solidFill>
              </a:defRPr>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Type over this text – Do not delete the bullet.</a:t>
            </a:r>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solidFill>
                  <a:schemeClr val="bg1"/>
                </a:solidFill>
              </a:defRPr>
            </a:lvl1pPr>
          </a:lstStyle>
          <a:p>
            <a:pPr lvl="0"/>
            <a:r>
              <a:rPr lang="en-GB" dirty="0" smtClean="0"/>
              <a:t>HEADING APPEARS HERE</a:t>
            </a:r>
            <a:endParaRPr lang="en-GB"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950908479"/>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10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4E4E4E"/>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10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4E4E4E"/>
                      </p:to>
                    </p:animClr>
                  </p:sub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 2 column - White">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over 2 columns.</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lvl1pPr>
          </a:lstStyle>
          <a:p>
            <a:pPr lvl="0"/>
            <a:r>
              <a:rPr lang="en-GB" dirty="0" smtClean="0"/>
              <a:t>HEADING APPEARS HERE</a:t>
            </a:r>
            <a:endParaRPr lang="en-GB" dirty="0"/>
          </a:p>
        </p:txBody>
      </p:sp>
      <p:sp>
        <p:nvSpPr>
          <p:cNvPr id="8" name="Text Placeholder 17"/>
          <p:cNvSpPr>
            <a:spLocks noGrp="1"/>
          </p:cNvSpPr>
          <p:nvPr>
            <p:ph type="body" sz="quarter" idx="13" hasCustomPrompt="1"/>
          </p:nvPr>
        </p:nvSpPr>
        <p:spPr>
          <a:xfrm>
            <a:off x="8612331" y="2460459"/>
            <a:ext cx="5999941" cy="6126257"/>
          </a:xfrm>
          <a:prstGeom prst="rect">
            <a:avLst/>
          </a:prstGeom>
        </p:spPr>
        <p:txBody>
          <a:bodyPr wrap="square" lIns="90000" tIns="360000" rIns="90000" bIns="360000" numCol="1" anchor="t" anchorCtr="0">
            <a:noAutofit/>
          </a:bodyPr>
          <a:lstStyle>
            <a:lvl1pPr marL="0" indent="0">
              <a:buNone/>
              <a:defRPr lang="en-US" sz="2900" baseline="0" dirty="0" smtClean="0"/>
            </a:lvl1pPr>
          </a:lstStyle>
          <a:p>
            <a:pPr marL="457200" marR="0" lvl="0" indent="-457200" defTabSz="1474788" latinLnBrk="0">
              <a:lnSpc>
                <a:spcPct val="100000"/>
              </a:lnSpc>
              <a:spcBef>
                <a:spcPts val="0"/>
              </a:spcBef>
              <a:spcAft>
                <a:spcPts val="3600"/>
              </a:spcAft>
              <a:buClr>
                <a:srgbClr val="C00000"/>
              </a:buClr>
              <a:buSzTx/>
              <a:buFontTx/>
              <a:buBlip>
                <a:blip r:embed="rId2"/>
              </a:buBlip>
              <a:tabLst/>
            </a:pPr>
            <a:r>
              <a:rPr lang="en-US" dirty="0" smtClean="0"/>
              <a:t>Bullet point list over 2 columns.</a:t>
            </a:r>
          </a:p>
          <a:p>
            <a:pPr marL="457200" marR="0" lvl="0" indent="-457200" defTabSz="1474788" latinLnBrk="0">
              <a:lnSpc>
                <a:spcPct val="100000"/>
              </a:lnSpc>
              <a:spcBef>
                <a:spcPts val="0"/>
              </a:spcBef>
              <a:spcAft>
                <a:spcPts val="3600"/>
              </a:spcAft>
              <a:buClr>
                <a:srgbClr val="C00000"/>
              </a:buClr>
              <a:buSzTx/>
              <a:buFontTx/>
              <a:buBlip>
                <a:blip r:embed="rId2"/>
              </a:buBlip>
              <a:tabLst/>
            </a:pPr>
            <a:endParaRPr lang="en-US" dirty="0" smtClean="0"/>
          </a:p>
          <a:p>
            <a:pPr marL="457200" marR="0" lvl="0" indent="-457200" defTabSz="1474788" latinLnBrk="0">
              <a:lnSpc>
                <a:spcPct val="100000"/>
              </a:lnSpc>
              <a:spcBef>
                <a:spcPts val="0"/>
              </a:spcBef>
              <a:spcAft>
                <a:spcPts val="3600"/>
              </a:spcAft>
              <a:buClr>
                <a:srgbClr val="C00000"/>
              </a:buClr>
              <a:buSzTx/>
              <a:buFontTx/>
              <a:buBlip>
                <a:blip r:embed="rId2"/>
              </a:buBlip>
              <a:tabLst/>
            </a:pPr>
            <a:endParaRPr lang="en-US" dirty="0" smtClean="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1766659386"/>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subTnLst>
                                    <p:animClr clrSpc="rgb" dir="cw">
                                      <p:cBhvr override="childStyle">
                                        <p:cTn dur="1" fill="hold" display="0" masterRel="nextClick" afterEffect="1"/>
                                        <p:tgtEl>
                                          <p:spTgt spid="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P spid="8" grpId="0" build="p">
        <p:tmplLst>
          <p:tmpl lvl="1">
            <p:tnLst>
              <p:par>
                <p:cTn presetID="10" presetClass="entr" presetSubtype="0" fill="hold" nodeType="click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childTnLst>
                  <p:subTnLst>
                    <p:animClr clrSpc="rgb" dir="cw">
                      <p:cBhvr override="childStyle">
                        <p:cTn dur="1" fill="hold" display="0" masterRel="nextClick" afterEffect="1"/>
                        <p:tgtEl>
                          <p:spTgt spid="8"/>
                        </p:tgtEl>
                        <p:attrNameLst>
                          <p:attrName>ppt_c</p:attrName>
                        </p:attrNameLst>
                      </p:cBhvr>
                      <p:to>
                        <a:srgbClr val="BFBFBD"/>
                      </p:to>
                    </p:animClr>
                  </p:subTnLst>
                </p:cTn>
              </p:par>
            </p:tnLst>
          </p:tmpl>
        </p:tmplLst>
      </p:bldP>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Bullet - 2 column - Pink">
    <p:bg>
      <p:bgPr>
        <a:solidFill>
          <a:srgbClr val="FDECEA"/>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over 2 columns.</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lvl1pPr>
          </a:lstStyle>
          <a:p>
            <a:pPr lvl="0"/>
            <a:r>
              <a:rPr lang="en-GB" dirty="0" smtClean="0"/>
              <a:t>HEADING APPEARS HERE</a:t>
            </a:r>
            <a:endParaRPr lang="en-GB" dirty="0"/>
          </a:p>
        </p:txBody>
      </p:sp>
      <p:sp>
        <p:nvSpPr>
          <p:cNvPr id="8" name="Text Placeholder 17"/>
          <p:cNvSpPr>
            <a:spLocks noGrp="1"/>
          </p:cNvSpPr>
          <p:nvPr>
            <p:ph type="body" sz="quarter" idx="13" hasCustomPrompt="1"/>
          </p:nvPr>
        </p:nvSpPr>
        <p:spPr>
          <a:xfrm>
            <a:off x="8612331" y="2460459"/>
            <a:ext cx="5999941" cy="6126257"/>
          </a:xfrm>
          <a:prstGeom prst="rect">
            <a:avLst/>
          </a:prstGeom>
        </p:spPr>
        <p:txBody>
          <a:bodyPr wrap="square" lIns="90000" tIns="360000" rIns="90000" bIns="360000" numCol="1" anchor="t" anchorCtr="0">
            <a:noAutofit/>
          </a:bodyPr>
          <a:lstStyle>
            <a:lvl1pPr>
              <a:defRPr lang="en-US" sz="2900" baseline="0" dirty="0" smtClean="0"/>
            </a:lvl1pPr>
          </a:lstStyle>
          <a:p>
            <a:pPr marL="457200" marR="0" lvl="0" indent="-457200" defTabSz="1474788" latinLnBrk="0">
              <a:lnSpc>
                <a:spcPct val="100000"/>
              </a:lnSpc>
              <a:spcBef>
                <a:spcPts val="0"/>
              </a:spcBef>
              <a:spcAft>
                <a:spcPts val="3600"/>
              </a:spcAft>
              <a:buClr>
                <a:srgbClr val="C00000"/>
              </a:buClr>
              <a:buSzTx/>
              <a:buFontTx/>
              <a:buBlip>
                <a:blip r:embed="rId2"/>
              </a:buBlip>
              <a:tabLst/>
            </a:pPr>
            <a:r>
              <a:rPr lang="en-US" dirty="0" smtClean="0"/>
              <a:t>Bullet point list over 2 columns.</a:t>
            </a:r>
          </a:p>
          <a:p>
            <a:pPr marL="457200" marR="0" lvl="0" indent="-457200" defTabSz="1474788" latinLnBrk="0">
              <a:lnSpc>
                <a:spcPct val="100000"/>
              </a:lnSpc>
              <a:spcBef>
                <a:spcPts val="0"/>
              </a:spcBef>
              <a:spcAft>
                <a:spcPts val="3600"/>
              </a:spcAft>
              <a:buClr>
                <a:srgbClr val="C00000"/>
              </a:buClr>
              <a:buSzTx/>
              <a:buFontTx/>
              <a:buBlip>
                <a:blip r:embed="rId2"/>
              </a:buBlip>
              <a:tabLst/>
            </a:pPr>
            <a:endParaRPr lang="en-US" dirty="0" smtClean="0"/>
          </a:p>
          <a:p>
            <a:pPr marL="457200" marR="0" lvl="0" indent="-457200" defTabSz="1474788" latinLnBrk="0">
              <a:lnSpc>
                <a:spcPct val="100000"/>
              </a:lnSpc>
              <a:spcBef>
                <a:spcPts val="0"/>
              </a:spcBef>
              <a:spcAft>
                <a:spcPts val="3600"/>
              </a:spcAft>
              <a:buClr>
                <a:srgbClr val="C00000"/>
              </a:buClr>
              <a:buSzTx/>
              <a:buFontTx/>
              <a:buBlip>
                <a:blip r:embed="rId2"/>
              </a:buBlip>
              <a:tabLst/>
            </a:pPr>
            <a:endParaRPr lang="en-US" dirty="0" smtClean="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260294848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fade">
                                      <p:cBhvr>
                                        <p:cTn id="12" dur="500"/>
                                        <p:tgtEl>
                                          <p:spTgt spid="8">
                                            <p:txEl>
                                              <p:pRg st="0" end="0"/>
                                            </p:txEl>
                                          </p:spTgt>
                                        </p:tgtEl>
                                      </p:cBhvr>
                                    </p:animEffect>
                                  </p:childTnLst>
                                  <p:subTnLst>
                                    <p:animClr clrSpc="rgb" dir="cw">
                                      <p:cBhvr override="childStyle">
                                        <p:cTn dur="1" fill="hold" display="0" masterRel="nextClick" afterEffect="1"/>
                                        <p:tgtEl>
                                          <p:spTgt spid="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P spid="8" grpId="0" build="p">
        <p:tmplLst>
          <p:tmpl lvl="1">
            <p:tnLst>
              <p:par>
                <p:cTn presetID="10" presetClass="entr" presetSubtype="0" fill="hold" nodeType="clickEffect">
                  <p:stCondLst>
                    <p:cond delay="0"/>
                  </p:stCondLst>
                  <p:childTnLst>
                    <p:set>
                      <p:cBhvr>
                        <p:cTn dur="1" fill="hold">
                          <p:stCondLst>
                            <p:cond delay="0"/>
                          </p:stCondLst>
                        </p:cTn>
                        <p:tgtEl>
                          <p:spTgt spid="8"/>
                        </p:tgtEl>
                        <p:attrNameLst>
                          <p:attrName>style.visibility</p:attrName>
                        </p:attrNameLst>
                      </p:cBhvr>
                      <p:to>
                        <p:strVal val="visible"/>
                      </p:to>
                    </p:set>
                    <p:animEffect transition="in" filter="fade">
                      <p:cBhvr>
                        <p:cTn dur="500"/>
                        <p:tgtEl>
                          <p:spTgt spid="8"/>
                        </p:tgtEl>
                      </p:cBhvr>
                    </p:animEffect>
                  </p:childTnLst>
                  <p:subTnLst>
                    <p:animClr clrSpc="rgb" dir="cw">
                      <p:cBhvr override="childStyle">
                        <p:cTn dur="1" fill="hold" display="0" masterRel="nextClick" afterEffect="1"/>
                        <p:tgtEl>
                          <p:spTgt spid="8"/>
                        </p:tgtEl>
                        <p:attrNameLst>
                          <p:attrName>ppt_c</p:attrName>
                        </p:attrNameLst>
                      </p:cBhvr>
                      <p:to>
                        <a:srgbClr val="BFBFBD"/>
                      </p:to>
                    </p:animClr>
                  </p:subTnLst>
                </p:cTn>
              </p:par>
            </p:tnLst>
          </p:tmpl>
        </p:tmplLst>
      </p:bldP>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 2 column - Black">
    <p:bg>
      <p:bgPr>
        <a:solidFill>
          <a:srgbClr val="1D1D1B"/>
        </a:solidFill>
        <a:effectLst/>
      </p:bgPr>
    </p:bg>
    <p:spTree>
      <p:nvGrpSpPr>
        <p:cNvPr id="1" name=""/>
        <p:cNvGrpSpPr/>
        <p:nvPr/>
      </p:nvGrpSpPr>
      <p:grpSpPr>
        <a:xfrm>
          <a:off x="0" y="0"/>
          <a:ext cx="0" cy="0"/>
          <a:chOff x="0" y="0"/>
          <a:chExt cx="0" cy="0"/>
        </a:xfrm>
      </p:grpSpPr>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solidFill>
                  <a:schemeClr val="bg1"/>
                </a:solidFill>
              </a:defRPr>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column 1.</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1"/>
            <a:ext cx="14133512" cy="709613"/>
          </a:xfrm>
          <a:prstGeom prst="rect">
            <a:avLst/>
          </a:prstGeom>
        </p:spPr>
        <p:txBody>
          <a:bodyPr/>
          <a:lstStyle>
            <a:lvl1pPr marL="0" indent="0">
              <a:buNone/>
              <a:defRPr sz="3600" baseline="0">
                <a:solidFill>
                  <a:schemeClr val="bg1"/>
                </a:solidFill>
              </a:defRPr>
            </a:lvl1pPr>
          </a:lstStyle>
          <a:p>
            <a:pPr lvl="0"/>
            <a:r>
              <a:rPr lang="en-GB" dirty="0" smtClean="0"/>
              <a:t>HEADING APPEARS HERE</a:t>
            </a:r>
            <a:endParaRPr lang="en-GB" dirty="0"/>
          </a:p>
        </p:txBody>
      </p:sp>
      <p:sp>
        <p:nvSpPr>
          <p:cNvPr id="9" name="Text Placeholder 2"/>
          <p:cNvSpPr>
            <a:spLocks noGrp="1"/>
          </p:cNvSpPr>
          <p:nvPr>
            <p:ph type="body" sz="quarter" idx="14" hasCustomPrompt="1"/>
          </p:nvPr>
        </p:nvSpPr>
        <p:spPr>
          <a:xfrm>
            <a:off x="8597900" y="2443163"/>
            <a:ext cx="6032500" cy="6154737"/>
          </a:xfrm>
          <a:prstGeom prst="rect">
            <a:avLst/>
          </a:prstGeom>
        </p:spPr>
        <p:txBody>
          <a:bodyPr wrap="square" lIns="90000" tIns="360000" rIns="90000" bIns="360000" numCol="1" anchor="t" anchorCtr="0">
            <a:noAutofit/>
          </a:bodyPr>
          <a:lstStyle>
            <a:lvl1pPr>
              <a:defRPr lang="en-US" sz="2900" baseline="0" smtClean="0">
                <a:solidFill>
                  <a:schemeClr val="bg1"/>
                </a:solidFill>
              </a:defRPr>
            </a:lvl1pPr>
            <a:lvl2pPr>
              <a:defRPr lang="en-US" sz="3600" smtClean="0"/>
            </a:lvl2pPr>
            <a:lvl3pPr>
              <a:defRPr lang="en-US" sz="3600" smtClean="0"/>
            </a:lvl3pPr>
            <a:lvl4pPr>
              <a:defRPr lang="en-US" sz="3600" smtClean="0"/>
            </a:lvl4pPr>
            <a:lvl5pPr>
              <a:defRPr lang="en-GB" sz="3600"/>
            </a:lvl5pPr>
          </a:lstStyle>
          <a:p>
            <a:pPr marL="457200" marR="0" lvl="0" indent="-457200" defTabSz="1474788" latinLnBrk="0">
              <a:lnSpc>
                <a:spcPct val="100000"/>
              </a:lnSpc>
              <a:spcBef>
                <a:spcPts val="0"/>
              </a:spcBef>
              <a:spcAft>
                <a:spcPts val="3600"/>
              </a:spcAft>
              <a:buClr>
                <a:srgbClr val="C00000"/>
              </a:buClr>
              <a:buSzTx/>
              <a:buFontTx/>
              <a:buBlip>
                <a:blip r:embed="rId2"/>
              </a:buBlip>
              <a:tabLst/>
            </a:pPr>
            <a:r>
              <a:rPr lang="en-US" dirty="0" smtClean="0"/>
              <a:t>Bullet point list column 2.</a:t>
            </a:r>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2285396355"/>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4E4E4E"/>
                                      </p:to>
                                    </p:animClr>
                                  </p:sub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0" end="0"/>
                                            </p:txEl>
                                          </p:spTgt>
                                        </p:tgtEl>
                                        <p:attrNameLst>
                                          <p:attrName>style.visibility</p:attrName>
                                        </p:attrNameLst>
                                      </p:cBhvr>
                                      <p:to>
                                        <p:strVal val="visible"/>
                                      </p:to>
                                    </p:set>
                                    <p:animEffect transition="in" filter="fade">
                                      <p:cBhvr>
                                        <p:cTn id="12" dur="500"/>
                                        <p:tgtEl>
                                          <p:spTgt spid="9">
                                            <p:txEl>
                                              <p:pRg st="0" end="0"/>
                                            </p:txEl>
                                          </p:spTgt>
                                        </p:tgtEl>
                                      </p:cBhvr>
                                    </p:animEffect>
                                  </p:childTnLst>
                                  <p:subTnLst>
                                    <p:animClr clrSpc="rgb" dir="cw">
                                      <p:cBhvr override="childStyle">
                                        <p:cTn dur="1" fill="hold" display="0" masterRel="nextClick" afterEffect="1"/>
                                        <p:tgtEl>
                                          <p:spTgt spid="9">
                                            <p:txEl>
                                              <p:pRg st="0" end="0"/>
                                            </p:txEl>
                                          </p:spTgt>
                                        </p:tgtEl>
                                        <p:attrNameLst>
                                          <p:attrName>ppt_c</p:attrName>
                                        </p:attrNameLst>
                                      </p:cBhvr>
                                      <p:to>
                                        <a:srgbClr val="4E4E4E"/>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4E4E4E"/>
                      </p:to>
                    </p:animClr>
                  </p:subTnLst>
                </p:cTn>
              </p:par>
            </p:tnLst>
          </p:tmpl>
        </p:tmplLst>
      </p:bldP>
      <p:bldP spid="9" grpId="0" bui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0/50 - vertical - White">
    <p:spTree>
      <p:nvGrpSpPr>
        <p:cNvPr id="1" name=""/>
        <p:cNvGrpSpPr/>
        <p:nvPr/>
      </p:nvGrpSpPr>
      <p:grpSpPr>
        <a:xfrm>
          <a:off x="0" y="0"/>
          <a:ext cx="0" cy="0"/>
          <a:chOff x="0" y="0"/>
          <a:chExt cx="0" cy="0"/>
        </a:xfrm>
      </p:grpSpPr>
      <p:sp>
        <p:nvSpPr>
          <p:cNvPr id="3" name="Picture Placeholder 2"/>
          <p:cNvSpPr>
            <a:spLocks noGrp="1"/>
          </p:cNvSpPr>
          <p:nvPr>
            <p:ph type="pic" sz="quarter" idx="13"/>
          </p:nvPr>
        </p:nvSpPr>
        <p:spPr>
          <a:xfrm>
            <a:off x="8208962" y="0"/>
            <a:ext cx="8050212" cy="9144000"/>
          </a:xfrm>
          <a:prstGeom prst="rect">
            <a:avLst/>
          </a:prstGeom>
        </p:spPr>
        <p:txBody>
          <a:bodyPr/>
          <a:lstStyle>
            <a:lvl1pPr marL="0" indent="0" algn="ctr">
              <a:buNone/>
              <a:defRPr sz="2800"/>
            </a:lvl1pPr>
          </a:lstStyle>
          <a:p>
            <a:endParaRPr lang="en-GB" dirty="0" smtClean="0"/>
          </a:p>
          <a:p>
            <a:r>
              <a:rPr lang="en-GB" dirty="0" smtClean="0"/>
              <a:t> </a:t>
            </a:r>
          </a:p>
          <a:p>
            <a:endParaRPr lang="en-GB" dirty="0" smtClean="0"/>
          </a:p>
          <a:p>
            <a:endParaRPr lang="en-GB" dirty="0" smtClean="0"/>
          </a:p>
          <a:p>
            <a:endParaRPr lang="en-GB" dirty="0" smtClean="0"/>
          </a:p>
          <a:p>
            <a:endParaRPr lang="en-GB" dirty="0" smtClean="0"/>
          </a:p>
          <a:p>
            <a:endParaRPr lang="en-GB" dirty="0" smtClean="0"/>
          </a:p>
          <a:p>
            <a:r>
              <a:rPr lang="en-GB" dirty="0" smtClean="0"/>
              <a:t>Insert picture here</a:t>
            </a:r>
            <a:endParaRPr lang="en-GB" dirty="0"/>
          </a:p>
        </p:txBody>
      </p:sp>
      <p:sp>
        <p:nvSpPr>
          <p:cNvPr id="18" name="Text Placeholder 17"/>
          <p:cNvSpPr>
            <a:spLocks noGrp="1"/>
          </p:cNvSpPr>
          <p:nvPr>
            <p:ph type="body" sz="quarter" idx="12" hasCustomPrompt="1"/>
          </p:nvPr>
        </p:nvSpPr>
        <p:spPr>
          <a:xfrm>
            <a:off x="2129645" y="2458184"/>
            <a:ext cx="5999941" cy="6126257"/>
          </a:xfrm>
          <a:prstGeom prst="rect">
            <a:avLst/>
          </a:prstGeom>
        </p:spPr>
        <p:txBody>
          <a:bodyPr wrap="square" lIns="90000" tIns="360000" rIns="90000" bIns="360000" numCol="1" anchor="t" anchorCtr="0">
            <a:noAutofit/>
          </a:bodyPr>
          <a:lstStyle>
            <a:lvl1pPr marL="457200" marR="0" indent="-457200" algn="l" defTabSz="1474788" rtl="0" eaLnBrk="0" fontAlgn="base" latinLnBrk="0" hangingPunct="0">
              <a:lnSpc>
                <a:spcPct val="100000"/>
              </a:lnSpc>
              <a:spcBef>
                <a:spcPts val="0"/>
              </a:spcBef>
              <a:spcAft>
                <a:spcPts val="3600"/>
              </a:spcAft>
              <a:buClr>
                <a:srgbClr val="C00000"/>
              </a:buClr>
              <a:buSzTx/>
              <a:buFontTx/>
              <a:buBlip>
                <a:blip r:embed="rId2"/>
              </a:buBlip>
              <a:tabLst/>
              <a:defRPr sz="2900" baseline="0"/>
            </a:lvl1pPr>
            <a:lvl2pPr>
              <a:buClr>
                <a:srgbClr val="C00000"/>
              </a:buClr>
              <a:defRPr sz="3600"/>
            </a:lvl2pPr>
            <a:lvl3pPr>
              <a:buClr>
                <a:srgbClr val="C00000"/>
              </a:buClr>
              <a:defRPr sz="3600"/>
            </a:lvl3pPr>
            <a:lvl4pPr>
              <a:buClr>
                <a:srgbClr val="C00000"/>
              </a:buClr>
              <a:defRPr sz="3600"/>
            </a:lvl4pPr>
            <a:lvl5pPr>
              <a:buClr>
                <a:srgbClr val="C00000"/>
              </a:buClr>
              <a:defRPr sz="3600"/>
            </a:lvl5pPr>
          </a:lstStyle>
          <a:p>
            <a:pPr lvl="0"/>
            <a:r>
              <a:rPr lang="en-US" dirty="0" smtClean="0"/>
              <a:t>Bullet point list example.</a:t>
            </a:r>
          </a:p>
          <a:p>
            <a:pPr marL="457200" marR="0" lvl="0" indent="-457200" algn="l" defTabSz="1450975" rtl="0" eaLnBrk="0" fontAlgn="base" latinLnBrk="0" hangingPunct="0">
              <a:lnSpc>
                <a:spcPct val="100000"/>
              </a:lnSpc>
              <a:spcBef>
                <a:spcPts val="0"/>
              </a:spcBef>
              <a:spcAft>
                <a:spcPts val="3600"/>
              </a:spcAft>
              <a:buClr>
                <a:srgbClr val="C00000"/>
              </a:buClr>
              <a:buSzTx/>
              <a:buFontTx/>
              <a:buBlip>
                <a:blip r:embed="rId2"/>
              </a:buBlip>
              <a:tabLst/>
              <a:defRPr/>
            </a:pPr>
            <a:endParaRPr lang="en-US" dirty="0" smtClean="0"/>
          </a:p>
          <a:p>
            <a:pPr lvl="0"/>
            <a:endParaRPr lang="en-US" dirty="0" smtClean="0"/>
          </a:p>
        </p:txBody>
      </p:sp>
      <p:sp>
        <p:nvSpPr>
          <p:cNvPr id="12" name="Text Placeholder 10"/>
          <p:cNvSpPr>
            <a:spLocks noGrp="1"/>
          </p:cNvSpPr>
          <p:nvPr>
            <p:ph type="body" sz="quarter" idx="10" hasCustomPrompt="1"/>
          </p:nvPr>
        </p:nvSpPr>
        <p:spPr>
          <a:xfrm>
            <a:off x="2125663" y="928772"/>
            <a:ext cx="5216833" cy="1323110"/>
          </a:xfrm>
          <a:prstGeom prst="rect">
            <a:avLst/>
          </a:prstGeom>
        </p:spPr>
        <p:txBody>
          <a:bodyPr/>
          <a:lstStyle>
            <a:lvl1pPr marL="0" indent="0">
              <a:buNone/>
              <a:defRPr sz="3600" baseline="0"/>
            </a:lvl1pPr>
          </a:lstStyle>
          <a:p>
            <a:pPr lvl="0"/>
            <a:r>
              <a:rPr lang="en-GB" dirty="0" smtClean="0"/>
              <a:t>HEADING APPEARS HERE</a:t>
            </a:r>
            <a:endParaRPr lang="en-GB"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1035826"/>
            <a:ext cx="1638673" cy="7647142"/>
          </a:xfrm>
          <a:prstGeom prst="rect">
            <a:avLst/>
          </a:prstGeom>
        </p:spPr>
      </p:pic>
    </p:spTree>
    <p:extLst>
      <p:ext uri="{BB962C8B-B14F-4D97-AF65-F5344CB8AC3E}">
        <p14:creationId xmlns:p14="http://schemas.microsoft.com/office/powerpoint/2010/main" val="3237999131"/>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8">
                                            <p:txEl>
                                              <p:pRg st="0" end="0"/>
                                            </p:txEl>
                                          </p:spTgt>
                                        </p:tgtEl>
                                        <p:attrNameLst>
                                          <p:attrName>style.visibility</p:attrName>
                                        </p:attrNameLst>
                                      </p:cBhvr>
                                      <p:to>
                                        <p:strVal val="visible"/>
                                      </p:to>
                                    </p:set>
                                    <p:animEffect transition="in" filter="fade">
                                      <p:cBhvr>
                                        <p:cTn id="7" dur="500"/>
                                        <p:tgtEl>
                                          <p:spTgt spid="18">
                                            <p:txEl>
                                              <p:pRg st="0" end="0"/>
                                            </p:txEl>
                                          </p:spTgt>
                                        </p:tgtEl>
                                      </p:cBhvr>
                                    </p:animEffect>
                                  </p:childTnLst>
                                  <p:subTnLst>
                                    <p:animClr clrSpc="rgb" dir="cw">
                                      <p:cBhvr override="childStyle">
                                        <p:cTn dur="1" fill="hold" display="0" masterRel="nextClick" afterEffect="1"/>
                                        <p:tgtEl>
                                          <p:spTgt spid="18">
                                            <p:txEl>
                                              <p:pRg st="0" end="0"/>
                                            </p:txEl>
                                          </p:spTgt>
                                        </p:tgtEl>
                                        <p:attrNameLst>
                                          <p:attrName>ppt_c</p:attrName>
                                        </p:attrNameLst>
                                      </p:cBhvr>
                                      <p:to>
                                        <a:srgbClr val="BFBFBD"/>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uiExpand="1" build="p">
        <p:tmplLst>
          <p:tmpl lvl="1">
            <p:tnLst>
              <p:par>
                <p:cTn presetID="10" presetClass="entr" presetSubtype="0" fill="hold" nodeType="clickEffect">
                  <p:stCondLst>
                    <p:cond delay="0"/>
                  </p:stCondLst>
                  <p:childTnLst>
                    <p:set>
                      <p:cBhvr>
                        <p:cTn dur="1" fill="hold">
                          <p:stCondLst>
                            <p:cond delay="0"/>
                          </p:stCondLst>
                        </p:cTn>
                        <p:tgtEl>
                          <p:spTgt spid="18"/>
                        </p:tgtEl>
                        <p:attrNameLst>
                          <p:attrName>style.visibility</p:attrName>
                        </p:attrNameLst>
                      </p:cBhvr>
                      <p:to>
                        <p:strVal val="visible"/>
                      </p:to>
                    </p:set>
                    <p:animEffect transition="in" filter="fade">
                      <p:cBhvr>
                        <p:cTn dur="500"/>
                        <p:tgtEl>
                          <p:spTgt spid="18"/>
                        </p:tgtEl>
                      </p:cBhvr>
                    </p:animEffect>
                  </p:childTnLst>
                  <p:subTnLst>
                    <p:animClr clrSpc="rgb" dir="cw">
                      <p:cBhvr override="childStyle">
                        <p:cTn dur="1" fill="hold" display="0" masterRel="nextClick" afterEffect="1"/>
                        <p:tgtEl>
                          <p:spTgt spid="18"/>
                        </p:tgtEl>
                        <p:attrNameLst>
                          <p:attrName>ppt_c</p:attrName>
                        </p:attrNameLst>
                      </p:cBhvr>
                      <p:to>
                        <a:srgbClr val="BFBFBD"/>
                      </p:to>
                    </p:animClr>
                  </p:subTnLst>
                </p:cTn>
              </p:par>
            </p:tnLst>
          </p:tmpl>
        </p:tmplLst>
      </p:bldP>
    </p:bld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6" name="pagination OFF"/>
          <p:cNvPicPr>
            <a:picLocks noChangeAspect="1"/>
          </p:cNvPicPr>
          <p:nvPr userDrawn="1"/>
        </p:nvPicPr>
        <p:blipFill>
          <a:blip r:embed="rId21">
            <a:extLst>
              <a:ext uri="{28A0092B-C50C-407E-A947-70E740481C1C}">
                <a14:useLocalDpi xmlns:a14="http://schemas.microsoft.com/office/drawing/2010/main" val="0"/>
              </a:ext>
            </a:extLst>
          </a:blip>
          <a:stretch>
            <a:fillRect/>
          </a:stretch>
        </p:blipFill>
        <p:spPr>
          <a:xfrm>
            <a:off x="15992414" y="8052815"/>
            <a:ext cx="266761" cy="622442"/>
          </a:xfrm>
          <a:prstGeom prst="rect">
            <a:avLst/>
          </a:prstGeom>
        </p:spPr>
      </p:pic>
      <p:grpSp>
        <p:nvGrpSpPr>
          <p:cNvPr id="7" name="pagination ON"/>
          <p:cNvGrpSpPr/>
          <p:nvPr userDrawn="1"/>
        </p:nvGrpSpPr>
        <p:grpSpPr>
          <a:xfrm>
            <a:off x="16259175" y="8052815"/>
            <a:ext cx="2350035" cy="622442"/>
            <a:chOff x="13909139" y="8052815"/>
            <a:chExt cx="2350035" cy="622442"/>
          </a:xfrm>
        </p:grpSpPr>
        <p:pic>
          <p:nvPicPr>
            <p:cNvPr id="5" name="Picture 4"/>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13909139" y="8052815"/>
              <a:ext cx="2350035" cy="622442"/>
            </a:xfrm>
            <a:prstGeom prst="rect">
              <a:avLst/>
            </a:prstGeom>
          </p:spPr>
        </p:pic>
        <p:sp>
          <p:nvSpPr>
            <p:cNvPr id="3" name="Rectangle 2">
              <a:hlinkClick r:id="" action="ppaction://hlinkshowjump?jump=previousslide"/>
            </p:cNvPr>
            <p:cNvSpPr/>
            <p:nvPr userDrawn="1"/>
          </p:nvSpPr>
          <p:spPr>
            <a:xfrm>
              <a:off x="14182725" y="8052815"/>
              <a:ext cx="428625" cy="622442"/>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hlinkClick r:id="" action="ppaction://hlinkshowjump?jump=nextslide"/>
            </p:cNvPr>
            <p:cNvSpPr/>
            <p:nvPr userDrawn="1"/>
          </p:nvSpPr>
          <p:spPr>
            <a:xfrm>
              <a:off x="15373349" y="8052815"/>
              <a:ext cx="428625" cy="622442"/>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a:hlinkClick r:id="" action="ppaction://hlinkshowjump?jump=firstslide"/>
            </p:cNvPr>
            <p:cNvSpPr/>
            <p:nvPr userDrawn="1"/>
          </p:nvSpPr>
          <p:spPr>
            <a:xfrm>
              <a:off x="14611350" y="8052815"/>
              <a:ext cx="761999" cy="622442"/>
            </a:xfrm>
            <a:prstGeom prst="rect">
              <a:avLst/>
            </a:prstGeom>
            <a:solidFill>
              <a:schemeClr val="accent1">
                <a:alpha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cSld>
  <p:clrMap bg1="lt1" tx1="dk1" bg2="lt2" tx2="dk2" accent1="accent1" accent2="accent2" accent3="accent3" accent4="accent4" accent5="accent5" accent6="accent6" hlink="hlink" folHlink="folHlink"/>
  <p:sldLayoutIdLst>
    <p:sldLayoutId id="2147483654" r:id="rId1"/>
    <p:sldLayoutId id="2147483658" r:id="rId2"/>
    <p:sldLayoutId id="2147483659" r:id="rId3"/>
    <p:sldLayoutId id="2147483657" r:id="rId4"/>
    <p:sldLayoutId id="2147483670" r:id="rId5"/>
    <p:sldLayoutId id="2147483655" r:id="rId6"/>
    <p:sldLayoutId id="2147483660" r:id="rId7"/>
    <p:sldLayoutId id="2147483662" r:id="rId8"/>
    <p:sldLayoutId id="2147483656" r:id="rId9"/>
    <p:sldLayoutId id="2147483665" r:id="rId10"/>
    <p:sldLayoutId id="2147483661" r:id="rId11"/>
    <p:sldLayoutId id="2147483663" r:id="rId12"/>
    <p:sldLayoutId id="2147483671" r:id="rId13"/>
    <p:sldLayoutId id="2147483672" r:id="rId14"/>
    <p:sldLayoutId id="2147483673" r:id="rId15"/>
    <p:sldLayoutId id="2147483667" r:id="rId16"/>
    <p:sldLayoutId id="2147483666" r:id="rId17"/>
    <p:sldLayoutId id="2147483669" r:id="rId18"/>
    <p:sldLayoutId id="2147483674" r:id="rId19"/>
  </p:sldLayoutIdLst>
  <p:transition spd="slow">
    <p:fade/>
  </p:transition>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35" presetClass="path" presetSubtype="0" accel="50000" decel="50000" fill="hold" nodeType="clickEffect">
                                  <p:stCondLst>
                                    <p:cond delay="0"/>
                                  </p:stCondLst>
                                  <p:childTnLst>
                                    <p:animMotion origin="layout" path="M 0.0722 3.05556E-6 L -0.14247 3.05556E-6 " pathEditMode="relative" rAng="0" ptsTypes="AA">
                                      <p:cBhvr>
                                        <p:cTn id="6" dur="500" fill="hold"/>
                                        <p:tgtEl>
                                          <p:spTgt spid="7"/>
                                        </p:tgtEl>
                                        <p:attrNameLst>
                                          <p:attrName>ppt_x</p:attrName>
                                          <p:attrName>ppt_y</p:attrName>
                                        </p:attrNameLst>
                                      </p:cBhvr>
                                      <p:rCtr x="-10734" y="0"/>
                                    </p:animMotion>
                                  </p:childTnLst>
                                </p:cTn>
                              </p:par>
                            </p:childTnLst>
                          </p:cTn>
                        </p:par>
                      </p:childTnLst>
                    </p:cTn>
                  </p:par>
                </p:childTnLst>
              </p:cTn>
              <p:nextCondLst>
                <p:cond evt="onClick" delay="0">
                  <p:tgtEl>
                    <p:spTgt spid="6"/>
                  </p:tgtEl>
                </p:cond>
              </p:nextCondLst>
            </p:seq>
            <p:seq concurrent="1" nextAc="seek">
              <p:cTn id="7" restart="whenNotActive" fill="hold" evtFilter="cancelBubble" nodeType="interactiveSeq">
                <p:stCondLst>
                  <p:cond evt="onClick" delay="0">
                    <p:tgtEl>
                      <p:spTgt spid="7"/>
                    </p:tgtEl>
                  </p:cond>
                </p:stCondLst>
                <p:endSync evt="end" delay="0">
                  <p:rtn val="all"/>
                </p:endSync>
                <p:childTnLst>
                  <p:par>
                    <p:cTn id="8" fill="hold">
                      <p:stCondLst>
                        <p:cond delay="0"/>
                      </p:stCondLst>
                      <p:childTnLst>
                        <p:par>
                          <p:cTn id="9" fill="hold">
                            <p:stCondLst>
                              <p:cond delay="0"/>
                            </p:stCondLst>
                            <p:childTnLst>
                              <p:par>
                                <p:cTn id="10" presetID="63" presetClass="path" presetSubtype="0" accel="50000" decel="50000" fill="hold" nodeType="clickEffect">
                                  <p:stCondLst>
                                    <p:cond delay="0"/>
                                  </p:stCondLst>
                                  <p:childTnLst>
                                    <p:animMotion origin="layout" path="M 0.0722 3.05556E-6 L 0.25 3.05556E-6 " pathEditMode="relative" rAng="0" ptsTypes="AA">
                                      <p:cBhvr>
                                        <p:cTn id="11" dur="500" fill="hold"/>
                                        <p:tgtEl>
                                          <p:spTgt spid="7"/>
                                        </p:tgtEl>
                                        <p:attrNameLst>
                                          <p:attrName>ppt_x</p:attrName>
                                          <p:attrName>ppt_y</p:attrName>
                                        </p:attrNameLst>
                                      </p:cBhvr>
                                      <p:rCtr x="8890" y="0"/>
                                    </p:animMotion>
                                  </p:childTnLst>
                                </p:cTn>
                              </p:par>
                            </p:childTnLst>
                          </p:cTn>
                        </p:par>
                      </p:childTnLst>
                    </p:cTn>
                  </p:par>
                </p:childTnLst>
              </p:cTn>
              <p:nextCondLst>
                <p:cond evt="onClick" delay="0">
                  <p:tgtEl>
                    <p:spTgt spid="7"/>
                  </p:tgtEl>
                </p:cond>
              </p:nextCondLst>
            </p:seq>
          </p:childTnLst>
        </p:cTn>
      </p:par>
    </p:tnLst>
  </p:timing>
  <p:hf hdr="0" ftr="0" dt="0"/>
  <p:txStyles>
    <p:titleStyle>
      <a:lvl1pPr algn="ctr" defTabSz="1450975" rtl="0" eaLnBrk="0" fontAlgn="base" hangingPunct="0">
        <a:spcBef>
          <a:spcPct val="0"/>
        </a:spcBef>
        <a:spcAft>
          <a:spcPct val="0"/>
        </a:spcAft>
        <a:defRPr sz="7000" kern="1200">
          <a:solidFill>
            <a:schemeClr val="tx1"/>
          </a:solidFill>
          <a:latin typeface="+mj-lt"/>
          <a:ea typeface="+mj-ea"/>
          <a:cs typeface="+mj-cs"/>
        </a:defRPr>
      </a:lvl1pPr>
      <a:lvl2pPr algn="ctr" defTabSz="1450975" rtl="0" eaLnBrk="0" fontAlgn="base" hangingPunct="0">
        <a:spcBef>
          <a:spcPct val="0"/>
        </a:spcBef>
        <a:spcAft>
          <a:spcPct val="0"/>
        </a:spcAft>
        <a:defRPr sz="7000">
          <a:solidFill>
            <a:schemeClr val="tx1"/>
          </a:solidFill>
          <a:latin typeface="Arial" charset="0"/>
        </a:defRPr>
      </a:lvl2pPr>
      <a:lvl3pPr algn="ctr" defTabSz="1450975" rtl="0" eaLnBrk="0" fontAlgn="base" hangingPunct="0">
        <a:spcBef>
          <a:spcPct val="0"/>
        </a:spcBef>
        <a:spcAft>
          <a:spcPct val="0"/>
        </a:spcAft>
        <a:defRPr sz="7000">
          <a:solidFill>
            <a:schemeClr val="tx1"/>
          </a:solidFill>
          <a:latin typeface="Arial" charset="0"/>
        </a:defRPr>
      </a:lvl3pPr>
      <a:lvl4pPr algn="ctr" defTabSz="1450975" rtl="0" eaLnBrk="0" fontAlgn="base" hangingPunct="0">
        <a:spcBef>
          <a:spcPct val="0"/>
        </a:spcBef>
        <a:spcAft>
          <a:spcPct val="0"/>
        </a:spcAft>
        <a:defRPr sz="7000">
          <a:solidFill>
            <a:schemeClr val="tx1"/>
          </a:solidFill>
          <a:latin typeface="Arial" charset="0"/>
        </a:defRPr>
      </a:lvl4pPr>
      <a:lvl5pPr algn="ctr" defTabSz="1450975" rtl="0" eaLnBrk="0" fontAlgn="base" hangingPunct="0">
        <a:spcBef>
          <a:spcPct val="0"/>
        </a:spcBef>
        <a:spcAft>
          <a:spcPct val="0"/>
        </a:spcAft>
        <a:defRPr sz="7000">
          <a:solidFill>
            <a:schemeClr val="tx1"/>
          </a:solidFill>
          <a:latin typeface="Arial" charset="0"/>
        </a:defRPr>
      </a:lvl5pPr>
      <a:lvl6pPr marL="457200" algn="ctr" defTabSz="1450975" rtl="0" fontAlgn="base">
        <a:spcBef>
          <a:spcPct val="0"/>
        </a:spcBef>
        <a:spcAft>
          <a:spcPct val="0"/>
        </a:spcAft>
        <a:defRPr sz="7000">
          <a:solidFill>
            <a:schemeClr val="tx1"/>
          </a:solidFill>
          <a:latin typeface="Arial" charset="0"/>
        </a:defRPr>
      </a:lvl6pPr>
      <a:lvl7pPr marL="914400" algn="ctr" defTabSz="1450975" rtl="0" fontAlgn="base">
        <a:spcBef>
          <a:spcPct val="0"/>
        </a:spcBef>
        <a:spcAft>
          <a:spcPct val="0"/>
        </a:spcAft>
        <a:defRPr sz="7000">
          <a:solidFill>
            <a:schemeClr val="tx1"/>
          </a:solidFill>
          <a:latin typeface="Arial" charset="0"/>
        </a:defRPr>
      </a:lvl7pPr>
      <a:lvl8pPr marL="1371600" algn="ctr" defTabSz="1450975" rtl="0" fontAlgn="base">
        <a:spcBef>
          <a:spcPct val="0"/>
        </a:spcBef>
        <a:spcAft>
          <a:spcPct val="0"/>
        </a:spcAft>
        <a:defRPr sz="7000">
          <a:solidFill>
            <a:schemeClr val="tx1"/>
          </a:solidFill>
          <a:latin typeface="Arial" charset="0"/>
        </a:defRPr>
      </a:lvl8pPr>
      <a:lvl9pPr marL="1828800" algn="ctr" defTabSz="1450975" rtl="0" fontAlgn="base">
        <a:spcBef>
          <a:spcPct val="0"/>
        </a:spcBef>
        <a:spcAft>
          <a:spcPct val="0"/>
        </a:spcAft>
        <a:defRPr sz="7000">
          <a:solidFill>
            <a:schemeClr val="tx1"/>
          </a:solidFill>
          <a:latin typeface="Arial" charset="0"/>
        </a:defRPr>
      </a:lvl9pPr>
    </p:titleStyle>
    <p:bodyStyle>
      <a:lvl1pPr marL="542925" indent="-542925" algn="l" defTabSz="1450975" rtl="0" eaLnBrk="0" fontAlgn="base" hangingPunct="0">
        <a:spcBef>
          <a:spcPct val="20000"/>
        </a:spcBef>
        <a:spcAft>
          <a:spcPct val="0"/>
        </a:spcAft>
        <a:buFont typeface="Arial" charset="0"/>
        <a:buChar char="•"/>
        <a:defRPr sz="5100" kern="1200">
          <a:solidFill>
            <a:schemeClr val="tx1"/>
          </a:solidFill>
          <a:latin typeface="+mn-lt"/>
          <a:ea typeface="+mn-ea"/>
          <a:cs typeface="+mn-cs"/>
        </a:defRPr>
      </a:lvl1pPr>
      <a:lvl2pPr marL="1177925" indent="-452438" algn="l" defTabSz="1450975" rtl="0" eaLnBrk="0" fontAlgn="base" hangingPunct="0">
        <a:spcBef>
          <a:spcPct val="20000"/>
        </a:spcBef>
        <a:spcAft>
          <a:spcPct val="0"/>
        </a:spcAft>
        <a:buFont typeface="Arial" charset="0"/>
        <a:buChar char="–"/>
        <a:defRPr sz="4400" kern="1200">
          <a:solidFill>
            <a:schemeClr val="tx1"/>
          </a:solidFill>
          <a:latin typeface="+mn-lt"/>
          <a:ea typeface="+mn-ea"/>
          <a:cs typeface="+mn-cs"/>
        </a:defRPr>
      </a:lvl2pPr>
      <a:lvl3pPr marL="1814513" indent="-361950" algn="l" defTabSz="1450975" rtl="0" eaLnBrk="0" fontAlgn="base" hangingPunct="0">
        <a:spcBef>
          <a:spcPct val="20000"/>
        </a:spcBef>
        <a:spcAft>
          <a:spcPct val="0"/>
        </a:spcAft>
        <a:buFont typeface="Arial" charset="0"/>
        <a:buChar char="•"/>
        <a:defRPr sz="3800" kern="1200">
          <a:solidFill>
            <a:schemeClr val="tx1"/>
          </a:solidFill>
          <a:latin typeface="+mn-lt"/>
          <a:ea typeface="+mn-ea"/>
          <a:cs typeface="+mn-cs"/>
        </a:defRPr>
      </a:lvl3pPr>
      <a:lvl4pPr marL="2540000" indent="-361950" algn="l" defTabSz="1450975" rtl="0" eaLnBrk="0" fontAlgn="base" hangingPunct="0">
        <a:spcBef>
          <a:spcPct val="20000"/>
        </a:spcBef>
        <a:spcAft>
          <a:spcPct val="0"/>
        </a:spcAft>
        <a:buFont typeface="Arial" charset="0"/>
        <a:buChar char="–"/>
        <a:defRPr sz="3200" kern="1200">
          <a:solidFill>
            <a:schemeClr val="tx1"/>
          </a:solidFill>
          <a:latin typeface="+mn-lt"/>
          <a:ea typeface="+mn-ea"/>
          <a:cs typeface="+mn-cs"/>
        </a:defRPr>
      </a:lvl4pPr>
      <a:lvl5pPr marL="3265488" indent="-361950" algn="l" defTabSz="1450975" rtl="0" eaLnBrk="0" fontAlgn="base" hangingPunct="0">
        <a:spcBef>
          <a:spcPct val="20000"/>
        </a:spcBef>
        <a:spcAft>
          <a:spcPct val="0"/>
        </a:spcAft>
        <a:buFont typeface="Arial" charset="0"/>
        <a:buChar char="»"/>
        <a:defRPr sz="3200" kern="1200">
          <a:solidFill>
            <a:schemeClr val="tx1"/>
          </a:solidFill>
          <a:latin typeface="+mn-lt"/>
          <a:ea typeface="+mn-ea"/>
          <a:cs typeface="+mn-cs"/>
        </a:defRPr>
      </a:lvl5pPr>
      <a:lvl6pPr marL="3991928" indent="-362903" algn="l" defTabSz="1451610" rtl="0" eaLnBrk="1" latinLnBrk="0" hangingPunct="1">
        <a:spcBef>
          <a:spcPct val="20000"/>
        </a:spcBef>
        <a:buFont typeface="Arial" pitchFamily="34" charset="0"/>
        <a:buChar char="•"/>
        <a:defRPr sz="3200" kern="1200">
          <a:solidFill>
            <a:schemeClr val="tx1"/>
          </a:solidFill>
          <a:latin typeface="+mn-lt"/>
          <a:ea typeface="+mn-ea"/>
          <a:cs typeface="+mn-cs"/>
        </a:defRPr>
      </a:lvl6pPr>
      <a:lvl7pPr marL="4717733" indent="-362903" algn="l" defTabSz="1451610" rtl="0" eaLnBrk="1" latinLnBrk="0" hangingPunct="1">
        <a:spcBef>
          <a:spcPct val="20000"/>
        </a:spcBef>
        <a:buFont typeface="Arial" pitchFamily="34" charset="0"/>
        <a:buChar char="•"/>
        <a:defRPr sz="3200" kern="1200">
          <a:solidFill>
            <a:schemeClr val="tx1"/>
          </a:solidFill>
          <a:latin typeface="+mn-lt"/>
          <a:ea typeface="+mn-ea"/>
          <a:cs typeface="+mn-cs"/>
        </a:defRPr>
      </a:lvl7pPr>
      <a:lvl8pPr marL="5443538" indent="-362903" algn="l" defTabSz="1451610" rtl="0" eaLnBrk="1" latinLnBrk="0" hangingPunct="1">
        <a:spcBef>
          <a:spcPct val="20000"/>
        </a:spcBef>
        <a:buFont typeface="Arial" pitchFamily="34" charset="0"/>
        <a:buChar char="•"/>
        <a:defRPr sz="3200" kern="1200">
          <a:solidFill>
            <a:schemeClr val="tx1"/>
          </a:solidFill>
          <a:latin typeface="+mn-lt"/>
          <a:ea typeface="+mn-ea"/>
          <a:cs typeface="+mn-cs"/>
        </a:defRPr>
      </a:lvl8pPr>
      <a:lvl9pPr marL="6169343" indent="-362903" algn="l" defTabSz="1451610" rtl="0" eaLnBrk="1" latinLnBrk="0" hangingPunct="1">
        <a:spcBef>
          <a:spcPct val="20000"/>
        </a:spcBef>
        <a:buFont typeface="Arial" pitchFamily="34" charset="0"/>
        <a:buChar char="•"/>
        <a:defRPr sz="3200" kern="1200">
          <a:solidFill>
            <a:schemeClr val="tx1"/>
          </a:solidFill>
          <a:latin typeface="+mn-lt"/>
          <a:ea typeface="+mn-ea"/>
          <a:cs typeface="+mn-cs"/>
        </a:defRPr>
      </a:lvl9pPr>
    </p:bodyStyle>
    <p:otherStyle>
      <a:defPPr>
        <a:defRPr lang="en-US"/>
      </a:defPPr>
      <a:lvl1pPr marL="0" algn="l" defTabSz="1451610" rtl="0" eaLnBrk="1" latinLnBrk="0" hangingPunct="1">
        <a:defRPr sz="2900" kern="1200">
          <a:solidFill>
            <a:schemeClr val="tx1"/>
          </a:solidFill>
          <a:latin typeface="+mn-lt"/>
          <a:ea typeface="+mn-ea"/>
          <a:cs typeface="+mn-cs"/>
        </a:defRPr>
      </a:lvl1pPr>
      <a:lvl2pPr marL="725805" algn="l" defTabSz="1451610" rtl="0" eaLnBrk="1" latinLnBrk="0" hangingPunct="1">
        <a:defRPr sz="2900" kern="1200">
          <a:solidFill>
            <a:schemeClr val="tx1"/>
          </a:solidFill>
          <a:latin typeface="+mn-lt"/>
          <a:ea typeface="+mn-ea"/>
          <a:cs typeface="+mn-cs"/>
        </a:defRPr>
      </a:lvl2pPr>
      <a:lvl3pPr marL="1451610" algn="l" defTabSz="1451610" rtl="0" eaLnBrk="1" latinLnBrk="0" hangingPunct="1">
        <a:defRPr sz="2900" kern="1200">
          <a:solidFill>
            <a:schemeClr val="tx1"/>
          </a:solidFill>
          <a:latin typeface="+mn-lt"/>
          <a:ea typeface="+mn-ea"/>
          <a:cs typeface="+mn-cs"/>
        </a:defRPr>
      </a:lvl3pPr>
      <a:lvl4pPr marL="2177415" algn="l" defTabSz="1451610" rtl="0" eaLnBrk="1" latinLnBrk="0" hangingPunct="1">
        <a:defRPr sz="2900" kern="1200">
          <a:solidFill>
            <a:schemeClr val="tx1"/>
          </a:solidFill>
          <a:latin typeface="+mn-lt"/>
          <a:ea typeface="+mn-ea"/>
          <a:cs typeface="+mn-cs"/>
        </a:defRPr>
      </a:lvl4pPr>
      <a:lvl5pPr marL="2903220" algn="l" defTabSz="1451610" rtl="0" eaLnBrk="1" latinLnBrk="0" hangingPunct="1">
        <a:defRPr sz="2900" kern="1200">
          <a:solidFill>
            <a:schemeClr val="tx1"/>
          </a:solidFill>
          <a:latin typeface="+mn-lt"/>
          <a:ea typeface="+mn-ea"/>
          <a:cs typeface="+mn-cs"/>
        </a:defRPr>
      </a:lvl5pPr>
      <a:lvl6pPr marL="3629025" algn="l" defTabSz="1451610" rtl="0" eaLnBrk="1" latinLnBrk="0" hangingPunct="1">
        <a:defRPr sz="2900" kern="1200">
          <a:solidFill>
            <a:schemeClr val="tx1"/>
          </a:solidFill>
          <a:latin typeface="+mn-lt"/>
          <a:ea typeface="+mn-ea"/>
          <a:cs typeface="+mn-cs"/>
        </a:defRPr>
      </a:lvl6pPr>
      <a:lvl7pPr marL="4354830" algn="l" defTabSz="1451610" rtl="0" eaLnBrk="1" latinLnBrk="0" hangingPunct="1">
        <a:defRPr sz="2900" kern="1200">
          <a:solidFill>
            <a:schemeClr val="tx1"/>
          </a:solidFill>
          <a:latin typeface="+mn-lt"/>
          <a:ea typeface="+mn-ea"/>
          <a:cs typeface="+mn-cs"/>
        </a:defRPr>
      </a:lvl7pPr>
      <a:lvl8pPr marL="5080635" algn="l" defTabSz="1451610" rtl="0" eaLnBrk="1" latinLnBrk="0" hangingPunct="1">
        <a:defRPr sz="2900" kern="1200">
          <a:solidFill>
            <a:schemeClr val="tx1"/>
          </a:solidFill>
          <a:latin typeface="+mn-lt"/>
          <a:ea typeface="+mn-ea"/>
          <a:cs typeface="+mn-cs"/>
        </a:defRPr>
      </a:lvl8pPr>
      <a:lvl9pPr marL="5806440" algn="l" defTabSz="1451610" rtl="0" eaLnBrk="1" latinLnBrk="0" hangingPunct="1">
        <a:defRPr sz="2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European transition</a:t>
            </a:r>
          </a:p>
          <a:p>
            <a:r>
              <a:rPr lang="en-GB" spc="600" dirty="0" err="1"/>
              <a:t>Pontio</a:t>
            </a:r>
            <a:r>
              <a:rPr lang="en-GB" spc="600" dirty="0"/>
              <a:t> </a:t>
            </a:r>
            <a:r>
              <a:rPr lang="en-GB" spc="600" dirty="0" err="1"/>
              <a:t>Ewropeaidd</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
        <p:nvSpPr>
          <p:cNvPr id="7" name="TextBox 6"/>
          <p:cNvSpPr txBox="1"/>
          <p:nvPr/>
        </p:nvSpPr>
        <p:spPr>
          <a:xfrm>
            <a:off x="7010400" y="5924550"/>
            <a:ext cx="7543800" cy="1200329"/>
          </a:xfrm>
          <a:prstGeom prst="rect">
            <a:avLst/>
          </a:prstGeom>
          <a:noFill/>
        </p:spPr>
        <p:txBody>
          <a:bodyPr wrap="square" rtlCol="0">
            <a:spAutoFit/>
          </a:bodyPr>
          <a:lstStyle/>
          <a:p>
            <a:pPr algn="r"/>
            <a:r>
              <a:rPr lang="en-GB" sz="3600" dirty="0" smtClean="0">
                <a:solidFill>
                  <a:schemeClr val="bg1"/>
                </a:solidFill>
              </a:rPr>
              <a:t>Medicare Wales</a:t>
            </a:r>
            <a:endParaRPr lang="en-GB" sz="3600" dirty="0" smtClean="0">
              <a:solidFill>
                <a:schemeClr val="bg1"/>
              </a:solidFill>
            </a:endParaRPr>
          </a:p>
          <a:p>
            <a:pPr algn="r"/>
            <a:r>
              <a:rPr lang="en-GB" sz="3600" dirty="0" smtClean="0">
                <a:solidFill>
                  <a:schemeClr val="bg1"/>
                </a:solidFill>
              </a:rPr>
              <a:t>24 October 2019</a:t>
            </a:r>
          </a:p>
        </p:txBody>
      </p:sp>
    </p:spTree>
    <p:extLst>
      <p:ext uri="{BB962C8B-B14F-4D97-AF65-F5344CB8AC3E}">
        <p14:creationId xmlns:p14="http://schemas.microsoft.com/office/powerpoint/2010/main" val="2675899013"/>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Current Context </a:t>
            </a:r>
          </a:p>
          <a:p>
            <a:r>
              <a:rPr lang="en-GB" spc="600" dirty="0" err="1"/>
              <a:t>Cyd-destun</a:t>
            </a:r>
            <a:r>
              <a:rPr lang="en-GB" spc="600" dirty="0"/>
              <a:t> </a:t>
            </a:r>
            <a:r>
              <a:rPr lang="en-GB" spc="600" dirty="0" err="1"/>
              <a:t>presennol</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3889164490"/>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PURPOSE</a:t>
            </a:r>
          </a:p>
          <a:p>
            <a:r>
              <a:rPr lang="en-GB" spc="600" dirty="0" smtClean="0"/>
              <a:t>PWRPAS</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3900158937"/>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2949832"/>
            <a:ext cx="15188541" cy="2751522"/>
          </a:xfrm>
        </p:spPr>
        <p:txBody>
          <a:bodyPr/>
          <a:lstStyle/>
          <a:p>
            <a:r>
              <a:rPr lang="en-GB" spc="600" dirty="0" smtClean="0"/>
              <a:t>Welsh government priorities </a:t>
            </a:r>
          </a:p>
          <a:p>
            <a:r>
              <a:rPr lang="en-GB" spc="600" dirty="0" err="1" smtClean="0"/>
              <a:t>Blaenoriaethau</a:t>
            </a:r>
            <a:r>
              <a:rPr lang="en-GB" spc="600" dirty="0" smtClean="0"/>
              <a:t> </a:t>
            </a:r>
            <a:r>
              <a:rPr lang="en-GB" spc="600" dirty="0" err="1" smtClean="0"/>
              <a:t>Llywodraeth</a:t>
            </a:r>
            <a:r>
              <a:rPr lang="en-GB" spc="600" dirty="0" smtClean="0"/>
              <a:t> </a:t>
            </a:r>
            <a:r>
              <a:rPr lang="en-GB" spc="600" dirty="0" err="1" smtClean="0"/>
              <a:t>Cymru</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437167703"/>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BUSINESS SUPPORT</a:t>
            </a:r>
          </a:p>
          <a:p>
            <a:r>
              <a:rPr lang="en-GB" spc="600" dirty="0" err="1" smtClean="0"/>
              <a:t>Cymorth</a:t>
            </a:r>
            <a:r>
              <a:rPr lang="en-GB" spc="600" dirty="0" smtClean="0"/>
              <a:t> </a:t>
            </a:r>
            <a:r>
              <a:rPr lang="en-GB" spc="600" dirty="0" err="1" smtClean="0"/>
              <a:t>Busnes</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4120775999"/>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Business resilience</a:t>
            </a:r>
          </a:p>
          <a:p>
            <a:r>
              <a:rPr lang="en-GB" spc="600" dirty="0" err="1" smtClean="0"/>
              <a:t>Gwydnwch</a:t>
            </a:r>
            <a:r>
              <a:rPr lang="en-GB" spc="600" dirty="0" smtClean="0"/>
              <a:t> </a:t>
            </a:r>
            <a:r>
              <a:rPr lang="en-GB" spc="600" dirty="0" err="1"/>
              <a:t>busnes</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499142405"/>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438150" y="3365330"/>
            <a:ext cx="15188541" cy="1920526"/>
          </a:xfrm>
        </p:spPr>
        <p:txBody>
          <a:bodyPr/>
          <a:lstStyle/>
          <a:p>
            <a:r>
              <a:rPr lang="en-GB" spc="600" dirty="0" smtClean="0"/>
              <a:t>Next steps</a:t>
            </a:r>
          </a:p>
          <a:p>
            <a:r>
              <a:rPr lang="en-GB" spc="600" dirty="0" err="1" smtClean="0"/>
              <a:t>Camau</a:t>
            </a:r>
            <a:r>
              <a:rPr lang="en-GB" spc="600" dirty="0" smtClean="0"/>
              <a:t> </a:t>
            </a:r>
            <a:r>
              <a:rPr lang="en-GB" spc="600" dirty="0" err="1" smtClean="0"/>
              <a:t>Nesaf</a:t>
            </a:r>
            <a:endParaRPr lang="en-GB" spc="600" dirty="0"/>
          </a:p>
        </p:txBody>
      </p:sp>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3843820" y="7200900"/>
            <a:ext cx="1796804" cy="1437928"/>
          </a:xfrm>
          <a:prstGeom prst="rect">
            <a:avLst/>
          </a:prstGeom>
        </p:spPr>
      </p:pic>
    </p:spTree>
    <p:extLst>
      <p:ext uri="{BB962C8B-B14F-4D97-AF65-F5344CB8AC3E}">
        <p14:creationId xmlns:p14="http://schemas.microsoft.com/office/powerpoint/2010/main" val="2200726827"/>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1899072" y="1730264"/>
            <a:ext cx="13225969" cy="2227879"/>
          </a:xfrm>
        </p:spPr>
        <p:txBody>
          <a:bodyPr/>
          <a:lstStyle/>
          <a:p>
            <a:pPr marL="0" indent="0">
              <a:buNone/>
            </a:pPr>
            <a:r>
              <a:rPr lang="en-GB" sz="1800" dirty="0" smtClean="0"/>
              <a:t>Ruth Bacigalupo, </a:t>
            </a:r>
            <a:endParaRPr lang="en-GB" sz="1800" dirty="0" smtClean="0"/>
          </a:p>
          <a:p>
            <a:pPr marL="0" indent="0">
              <a:buNone/>
            </a:pPr>
            <a:r>
              <a:rPr lang="en-GB" sz="1800" dirty="0" smtClean="0"/>
              <a:t>Head </a:t>
            </a:r>
            <a:r>
              <a:rPr lang="en-GB" sz="1800" dirty="0" smtClean="0"/>
              <a:t>of Engagement </a:t>
            </a:r>
            <a:r>
              <a:rPr lang="en-GB" sz="1800" dirty="0"/>
              <a:t>&amp;</a:t>
            </a:r>
            <a:r>
              <a:rPr lang="en-GB" sz="1800" dirty="0" smtClean="0"/>
              <a:t> Insight, </a:t>
            </a:r>
            <a:r>
              <a:rPr lang="en-GB" sz="1800" dirty="0" smtClean="0"/>
              <a:t> Department of Economy &amp; Transport  </a:t>
            </a:r>
            <a:endParaRPr lang="en-GB" sz="1800" dirty="0" smtClean="0"/>
          </a:p>
          <a:p>
            <a:pPr marL="0" indent="0">
              <a:buNone/>
            </a:pPr>
            <a:r>
              <a:rPr lang="en-GB" sz="1800" dirty="0" smtClean="0"/>
              <a:t>Welsh Government</a:t>
            </a:r>
          </a:p>
          <a:p>
            <a:pPr marL="0" indent="0">
              <a:buNone/>
            </a:pPr>
            <a:r>
              <a:rPr lang="en-GB" sz="1800" dirty="0" err="1" smtClean="0">
                <a:solidFill>
                  <a:srgbClr val="FF0000"/>
                </a:solidFill>
              </a:rPr>
              <a:t>Ruth.bacigalupo@gov.wales</a:t>
            </a:r>
            <a:endParaRPr lang="en-GB" sz="1800" dirty="0" smtClean="0">
              <a:solidFill>
                <a:srgbClr val="FF0000"/>
              </a:solidFill>
            </a:endParaRPr>
          </a:p>
          <a:p>
            <a:pPr marL="0" indent="0">
              <a:buNone/>
            </a:pPr>
            <a:r>
              <a:rPr lang="en-GB" sz="1800" dirty="0" smtClean="0"/>
              <a:t>Rhiannon Perkins</a:t>
            </a:r>
          </a:p>
          <a:p>
            <a:pPr marL="0" indent="0">
              <a:buNone/>
            </a:pPr>
            <a:r>
              <a:rPr lang="en-GB" sz="1800" dirty="0" smtClean="0"/>
              <a:t>Engagement &amp; Insight Manager</a:t>
            </a:r>
          </a:p>
          <a:p>
            <a:pPr marL="0" indent="0">
              <a:buNone/>
            </a:pPr>
            <a:r>
              <a:rPr lang="en-GB" sz="1800" dirty="0" smtClean="0"/>
              <a:t>Welsh Government</a:t>
            </a:r>
          </a:p>
          <a:p>
            <a:pPr marL="0" indent="0">
              <a:buNone/>
            </a:pPr>
            <a:r>
              <a:rPr lang="en-GB" sz="1800" dirty="0" err="1" smtClean="0">
                <a:solidFill>
                  <a:srgbClr val="FF0000"/>
                </a:solidFill>
              </a:rPr>
              <a:t>Rhiannon.Perkins@gov.wales</a:t>
            </a:r>
            <a:endParaRPr lang="en-GB" sz="1800" dirty="0">
              <a:solidFill>
                <a:srgbClr val="FF0000"/>
              </a:solidFill>
            </a:endParaRPr>
          </a:p>
          <a:p>
            <a:pPr marL="0" indent="0">
              <a:buNone/>
            </a:pPr>
            <a:endParaRPr lang="en-GB" sz="1800" dirty="0" smtClean="0">
              <a:solidFill>
                <a:srgbClr val="FF0000"/>
              </a:solidFill>
            </a:endParaRPr>
          </a:p>
          <a:p>
            <a:pPr marL="0" indent="0">
              <a:buNone/>
            </a:pPr>
            <a:endParaRPr lang="en-GB" sz="4400" dirty="0" smtClean="0">
              <a:solidFill>
                <a:srgbClr val="FF0000"/>
              </a:solidFill>
            </a:endParaRPr>
          </a:p>
        </p:txBody>
      </p:sp>
    </p:spTree>
    <p:extLst>
      <p:ext uri="{BB962C8B-B14F-4D97-AF65-F5344CB8AC3E}">
        <p14:creationId xmlns:p14="http://schemas.microsoft.com/office/powerpoint/2010/main" val="5265978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1" nodeType="after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childTnLst>
                                </p:cTn>
                              </p:par>
                            </p:childTnLst>
                          </p:cTn>
                        </p:par>
                        <p:par>
                          <p:cTn id="8" fill="hold">
                            <p:stCondLst>
                              <p:cond delay="1000"/>
                            </p:stCondLst>
                            <p:childTnLst>
                              <p:par>
                                <p:cTn id="9" presetID="10" presetClass="entr" presetSubtype="0" fill="hold" grpId="1" nodeType="after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Effect transition="in" filter="fade">
                                      <p:cBhvr>
                                        <p:cTn id="11" dur="1000"/>
                                        <p:tgtEl>
                                          <p:spTgt spid="2">
                                            <p:txEl>
                                              <p:pRg st="1" end="1"/>
                                            </p:txEl>
                                          </p:spTgt>
                                        </p:tgtEl>
                                      </p:cBhvr>
                                    </p:animEffect>
                                  </p:childTnLst>
                                </p:cTn>
                              </p:par>
                            </p:childTnLst>
                          </p:cTn>
                        </p:par>
                        <p:par>
                          <p:cTn id="12" fill="hold">
                            <p:stCondLst>
                              <p:cond delay="2000"/>
                            </p:stCondLst>
                            <p:childTnLst>
                              <p:par>
                                <p:cTn id="13" presetID="10" presetClass="entr" presetSubtype="0" fill="hold" grpId="1" nodeType="after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Effect transition="in" filter="fade">
                                      <p:cBhvr>
                                        <p:cTn id="15" dur="1000"/>
                                        <p:tgtEl>
                                          <p:spTgt spid="2">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1" nodeType="clickEffect">
                                  <p:stCondLst>
                                    <p:cond delay="0"/>
                                  </p:stCondLst>
                                  <p:childTnLst>
                                    <p:set>
                                      <p:cBhvr>
                                        <p:cTn id="19" dur="1" fill="hold">
                                          <p:stCondLst>
                                            <p:cond delay="0"/>
                                          </p:stCondLst>
                                        </p:cTn>
                                        <p:tgtEl>
                                          <p:spTgt spid="2">
                                            <p:txEl>
                                              <p:pRg st="3" end="3"/>
                                            </p:txEl>
                                          </p:spTgt>
                                        </p:tgtEl>
                                        <p:attrNameLst>
                                          <p:attrName>style.visibility</p:attrName>
                                        </p:attrNameLst>
                                      </p:cBhvr>
                                      <p:to>
                                        <p:strVal val="visible"/>
                                      </p:to>
                                    </p:set>
                                    <p:animEffect transition="in" filter="fade">
                                      <p:cBhvr>
                                        <p:cTn id="20" dur="1000"/>
                                        <p:tgtEl>
                                          <p:spTgt spid="2">
                                            <p:txEl>
                                              <p:pRg st="3" end="3"/>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1"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Effect transition="in" filter="fade">
                                      <p:cBhvr>
                                        <p:cTn id="25" dur="1000"/>
                                        <p:tgtEl>
                                          <p:spTgt spid="2">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1" nodeType="clickEffect">
                                  <p:stCondLst>
                                    <p:cond delay="0"/>
                                  </p:stCondLst>
                                  <p:childTnLst>
                                    <p:set>
                                      <p:cBhvr>
                                        <p:cTn id="29" dur="1" fill="hold">
                                          <p:stCondLst>
                                            <p:cond delay="0"/>
                                          </p:stCondLst>
                                        </p:cTn>
                                        <p:tgtEl>
                                          <p:spTgt spid="2">
                                            <p:txEl>
                                              <p:pRg st="5" end="5"/>
                                            </p:txEl>
                                          </p:spTgt>
                                        </p:tgtEl>
                                        <p:attrNameLst>
                                          <p:attrName>style.visibility</p:attrName>
                                        </p:attrNameLst>
                                      </p:cBhvr>
                                      <p:to>
                                        <p:strVal val="visible"/>
                                      </p:to>
                                    </p:set>
                                    <p:animEffect transition="in" filter="fade">
                                      <p:cBhvr>
                                        <p:cTn id="30" dur="1000"/>
                                        <p:tgtEl>
                                          <p:spTgt spid="2">
                                            <p:txEl>
                                              <p:pRg st="5" end="5"/>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1"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fade">
                                      <p:cBhvr>
                                        <p:cTn id="35" dur="1000"/>
                                        <p:tgtEl>
                                          <p:spTgt spid="2">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1" nodeType="clickEffect">
                                  <p:stCondLst>
                                    <p:cond delay="0"/>
                                  </p:stCondLst>
                                  <p:childTnLst>
                                    <p:set>
                                      <p:cBhvr>
                                        <p:cTn id="39" dur="1" fill="hold">
                                          <p:stCondLst>
                                            <p:cond delay="0"/>
                                          </p:stCondLst>
                                        </p:cTn>
                                        <p:tgtEl>
                                          <p:spTgt spid="2">
                                            <p:txEl>
                                              <p:pRg st="7" end="7"/>
                                            </p:txEl>
                                          </p:spTgt>
                                        </p:tgtEl>
                                        <p:attrNameLst>
                                          <p:attrName>style.visibility</p:attrName>
                                        </p:attrNameLst>
                                      </p:cBhvr>
                                      <p:to>
                                        <p:strVal val="visible"/>
                                      </p:to>
                                    </p:set>
                                    <p:animEffect transition="in" filter="fade">
                                      <p:cBhvr>
                                        <p:cTn id="40"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st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3600"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item2.xml><?xml version="1.0" encoding="utf-8"?>
<metadata xmlns="http://www.objective.com/ecm/document/metadata/FF3C5B18883D4E21973B57C2EEED7FD1" version="1.0.0">
  <systemFields>
    <field name="Objective-Id">
      <value order="0">A27880801</value>
    </field>
    <field name="Objective-Title">
      <value order="0">2019 10 24 Presentation Brexit for Medicare Wales FINAL VERSION</value>
    </field>
    <field name="Objective-Description">
      <value order="0"/>
    </field>
    <field name="Objective-CreationStamp">
      <value order="0">2019-10-23T10:20:44Z</value>
    </field>
    <field name="Objective-IsApproved">
      <value order="0">false</value>
    </field>
    <field name="Objective-IsPublished">
      <value order="0">true</value>
    </field>
    <field name="Objective-DatePublished">
      <value order="0">2019-10-23T10:24:02Z</value>
    </field>
    <field name="Objective-ModificationStamp">
      <value order="0">2019-10-23T10:24:02Z</value>
    </field>
    <field name="Objective-Owner">
      <value order="0">Bacigalupo, Ruth ESNR-Sectors&amp;Business-Entrepreneurship&amp;Delivery</value>
    </field>
    <field name="Objective-Path">
      <value order="0">Objective Global Folder:Business File Plan:Office of the First Minister (OFM):Office of the First Minister (OFM) - European Transition:1 - Save:! ESNR:EU Transition (Economy &amp; Transport):EU Exit &amp; Economic Policy - Engagement Business Events - 2018-2023:Brexit Presentations E&amp;T - External</value>
    </field>
    <field name="Objective-Parent">
      <value order="0">Brexit Presentations E&amp;T - External</value>
    </field>
    <field name="Objective-State">
      <value order="0">Published</value>
    </field>
    <field name="Objective-VersionId">
      <value order="0">vA55515700</value>
    </field>
    <field name="Objective-Version">
      <value order="0">1.0</value>
    </field>
    <field name="Objective-VersionNumber">
      <value order="0">2</value>
    </field>
    <field name="Objective-VersionComment">
      <value order="0">Version 2</value>
    </field>
    <field name="Objective-FileNumber">
      <value order="0">qA1393696</value>
    </field>
    <field name="Objective-Classification">
      <value order="0">Official</value>
    </field>
    <field name="Objective-Caveats">
      <value order="0"/>
    </field>
  </systemFields>
  <catalogues>
    <catalogue name="Document Type Catalogue" type="type" ori="id:cA14">
      <field name="Objective-Language">
        <value order="0">English (eng)</value>
      </field>
      <field name="Objective-Date Acquired">
        <value order="0">2019-10-22T23:00:00Z</value>
      </field>
      <field name="Objective-What to Keep">
        <value order="0">No</value>
      </field>
      <field name="Objective-Official Translation">
        <value order="0"/>
      </field>
      <field name="Objective-Connect Creator">
        <value order="0"/>
      </field>
    </catalogue>
  </catalogues>
</metadata>
</file>

<file path=customXML/itemProps2.xml><?xml version="1.0" encoding="utf-8"?>
<ds:datastoreItem xmlns:ds="http://schemas.openxmlformats.org/officeDocument/2006/customXml" ds:itemID="{5745109E-2DDF-40CB-AC2B-FF9B10C90820}">
  <ds:schemaRefs>
    <ds:schemaRef ds:uri="http://www.objective.com/ecm/document/metadata/FF3C5B18883D4E21973B57C2EEED7FD1"/>
  </ds:schemaRefs>
</ds:datastoreItem>
</file>

<file path=docProps/app.xml><?xml version="1.0" encoding="utf-8"?>
<Properties xmlns="http://schemas.openxmlformats.org/officeDocument/2006/extended-properties" xmlns:vt="http://schemas.openxmlformats.org/officeDocument/2006/docPropsVTypes">
  <Template/>
  <TotalTime>20081</TotalTime>
  <Words>483</Words>
  <Application>Microsoft Office PowerPoint</Application>
  <PresentationFormat>Custom</PresentationFormat>
  <Paragraphs>169</Paragraphs>
  <Slides>8</Slides>
  <Notes>8</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8</vt:i4>
      </vt:variant>
    </vt:vector>
  </HeadingPairs>
  <TitlesOfParts>
    <vt:vector size="10" baseType="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Rhodri Jones</dc:creator>
  <cp:lastModifiedBy>Bacigalupo, Ruth ESNR-Sectors&amp;Business-Entrepreneurship&amp;Delivery</cp:lastModifiedBy>
  <cp:revision>1098</cp:revision>
  <cp:lastPrinted>2018-07-11T12:17:28Z</cp:lastPrinted>
  <dcterms:created xsi:type="dcterms:W3CDTF">2012-12-17T11:58:04Z</dcterms:created>
  <dcterms:modified xsi:type="dcterms:W3CDTF">2019-10-23T10:23:57Z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A27880801</vt:lpwstr>
  </property>
  <property fmtid="{D5CDD505-2E9C-101B-9397-08002B2CF9AE}" pid="4" name="Objective-Title">
    <vt:lpwstr>2019 10 24 Presentation Brexit for Medicare Wales FINAL VERSION</vt:lpwstr>
  </property>
  <property fmtid="{D5CDD505-2E9C-101B-9397-08002B2CF9AE}" pid="5" name="Objective-Comment">
    <vt:lpwstr/>
  </property>
  <property fmtid="{D5CDD505-2E9C-101B-9397-08002B2CF9AE}" pid="6" name="Objective-CreationStamp">
    <vt:filetime>2019-10-23T10:20:50Z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2019-10-23T10:24:02Z</vt:filetime>
  </property>
  <property fmtid="{D5CDD505-2E9C-101B-9397-08002B2CF9AE}" pid="10" name="Objective-ModificationStamp">
    <vt:filetime>2019-10-23T10:24:02Z</vt:filetime>
  </property>
  <property fmtid="{D5CDD505-2E9C-101B-9397-08002B2CF9AE}" pid="11" name="Objective-Owner">
    <vt:lpwstr>Bacigalupo, Ruth ESNR-Sectors&amp;Business-Entrepreneurship&amp;Delivery</vt:lpwstr>
  </property>
  <property fmtid="{D5CDD505-2E9C-101B-9397-08002B2CF9AE}" pid="12" name="Objective-Path">
    <vt:lpwstr>Objective Global Folder:Business File Plan:Office of the First Minister (OFM):Office of the First Minister (OFM) - European Transition:1 - Save:! ESNR:EU Transition (Economy &amp; Transport):EU Exit &amp; Economic Policy - Engagement Business Events - 2018-2023:Brexit Presentations E&amp;T - External:</vt:lpwstr>
  </property>
  <property fmtid="{D5CDD505-2E9C-101B-9397-08002B2CF9AE}" pid="13" name="Objective-Parent">
    <vt:lpwstr>Brexit Presentations E&amp;T - External</vt:lpwstr>
  </property>
  <property fmtid="{D5CDD505-2E9C-101B-9397-08002B2CF9AE}" pid="14" name="Objective-State">
    <vt:lpwstr>Published</vt:lpwstr>
  </property>
  <property fmtid="{D5CDD505-2E9C-101B-9397-08002B2CF9AE}" pid="15" name="Objective-Version">
    <vt:lpwstr>1.0</vt:lpwstr>
  </property>
  <property fmtid="{D5CDD505-2E9C-101B-9397-08002B2CF9AE}" pid="16" name="Objective-VersionNumber">
    <vt:r8>2</vt:r8>
  </property>
  <property fmtid="{D5CDD505-2E9C-101B-9397-08002B2CF9AE}" pid="17" name="Objective-VersionComment">
    <vt:lpwstr>Version 2</vt:lpwstr>
  </property>
  <property fmtid="{D5CDD505-2E9C-101B-9397-08002B2CF9AE}" pid="18" name="Objective-FileNumber">
    <vt:lpwstr/>
  </property>
  <property fmtid="{D5CDD505-2E9C-101B-9397-08002B2CF9AE}" pid="19" name="Objective-Classification">
    <vt:lpwstr>[Inherited - Official]</vt:lpwstr>
  </property>
  <property fmtid="{D5CDD505-2E9C-101B-9397-08002B2CF9AE}" pid="20" name="Objective-Caveats">
    <vt:lpwstr/>
  </property>
  <property fmtid="{D5CDD505-2E9C-101B-9397-08002B2CF9AE}" pid="21" name="Objective-Language [system]">
    <vt:lpwstr>English (eng)</vt:lpwstr>
  </property>
  <property fmtid="{D5CDD505-2E9C-101B-9397-08002B2CF9AE}" pid="22" name="Objective-Date Acquired [system]">
    <vt:filetime>2018-11-30T00:00:00Z</vt:filetime>
  </property>
  <property fmtid="{D5CDD505-2E9C-101B-9397-08002B2CF9AE}" pid="23" name="Objective-What to Keep [system]">
    <vt:lpwstr>No</vt:lpwstr>
  </property>
  <property fmtid="{D5CDD505-2E9C-101B-9397-08002B2CF9AE}" pid="24" name="Objective-Official Translation [system]">
    <vt:lpwstr/>
  </property>
  <property fmtid="{D5CDD505-2E9C-101B-9397-08002B2CF9AE}" pid="25" name="Objective-Connect Creator [system]">
    <vt:lpwstr/>
  </property>
  <property fmtid="{D5CDD505-2E9C-101B-9397-08002B2CF9AE}" pid="26" name="Objective-Description">
    <vt:lpwstr/>
  </property>
  <property fmtid="{D5CDD505-2E9C-101B-9397-08002B2CF9AE}" pid="27" name="Objective-VersionId">
    <vt:lpwstr>vA55515700</vt:lpwstr>
  </property>
  <property fmtid="{D5CDD505-2E9C-101B-9397-08002B2CF9AE}" pid="28" name="Objective-Language">
    <vt:lpwstr>English (eng)</vt:lpwstr>
  </property>
  <property fmtid="{D5CDD505-2E9C-101B-9397-08002B2CF9AE}" pid="29" name="Objective-Date Acquired">
    <vt:filetime>2019-10-22T23:00:00Z</vt:filetime>
  </property>
  <property fmtid="{D5CDD505-2E9C-101B-9397-08002B2CF9AE}" pid="30" name="Objective-What to Keep">
    <vt:lpwstr>No</vt:lpwstr>
  </property>
  <property fmtid="{D5CDD505-2E9C-101B-9397-08002B2CF9AE}" pid="31" name="Objective-Official Translation">
    <vt:lpwstr/>
  </property>
  <property fmtid="{D5CDD505-2E9C-101B-9397-08002B2CF9AE}" pid="32" name="Objective-Connect Creator">
    <vt:lpwstr/>
  </property>
  <property fmtid="{D5CDD505-2E9C-101B-9397-08002B2CF9AE}" pid="33" name="Objective-Evidence Subject">
    <vt:lpwstr/>
  </property>
  <property fmtid="{D5CDD505-2E9C-101B-9397-08002B2CF9AE}" pid="34" name="Objective-Evidence Type">
    <vt:lpwstr>Internally sourced</vt:lpwstr>
  </property>
  <property fmtid="{D5CDD505-2E9C-101B-9397-08002B2CF9AE}" pid="35" name="Objective-Evidence Alias Location">
    <vt:lpwstr/>
  </property>
</Properties>
</file>