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2" r:id="rId3"/>
  </p:sldMasterIdLst>
  <p:notesMasterIdLst>
    <p:notesMasterId r:id="rId16"/>
  </p:notesMasterIdLst>
  <p:handoutMasterIdLst>
    <p:handoutMasterId r:id="rId17"/>
  </p:handoutMasterIdLst>
  <p:sldIdLst>
    <p:sldId id="258" r:id="rId4"/>
    <p:sldId id="328" r:id="rId5"/>
    <p:sldId id="330" r:id="rId6"/>
    <p:sldId id="319" r:id="rId7"/>
    <p:sldId id="345" r:id="rId8"/>
    <p:sldId id="310" r:id="rId9"/>
    <p:sldId id="351" r:id="rId10"/>
    <p:sldId id="347" r:id="rId11"/>
    <p:sldId id="352" r:id="rId12"/>
    <p:sldId id="353" r:id="rId13"/>
    <p:sldId id="354" r:id="rId14"/>
    <p:sldId id="260" r:id="rId15"/>
  </p:sldIdLst>
  <p:sldSz cx="9144000" cy="6858000" type="screen4x3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00"/>
    <a:srgbClr val="FF9900"/>
    <a:srgbClr val="D7D7D2"/>
    <a:srgbClr val="CEEAB0"/>
    <a:srgbClr val="64B4E6"/>
    <a:srgbClr val="AAA596"/>
    <a:srgbClr val="006491"/>
    <a:srgbClr val="BE6E14"/>
    <a:srgbClr val="FF66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2308" autoAdjust="0"/>
  </p:normalViewPr>
  <p:slideViewPr>
    <p:cSldViewPr>
      <p:cViewPr varScale="1">
        <p:scale>
          <a:sx n="107" d="100"/>
          <a:sy n="107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986" y="-114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891" y="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51510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5891" y="651510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793F032-CBAD-4EA1-BC06-2EDD3CB3276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236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5891" y="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2763"/>
            <a:ext cx="3430588" cy="257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093" y="3257550"/>
            <a:ext cx="7293504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1510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5891" y="6515100"/>
            <a:ext cx="430979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06" tIns="48003" rIns="96006" bIns="4800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FA4158A-C61B-4CD5-8293-F0F307EBAA5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45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7550" y="512763"/>
            <a:ext cx="3430588" cy="257333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22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2763"/>
            <a:ext cx="3430588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2763"/>
            <a:ext cx="3430588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Network’s resources are formidable.</a:t>
            </a:r>
          </a:p>
          <a:p>
            <a:endParaRPr lang="en-GB" dirty="0"/>
          </a:p>
          <a:p>
            <a:r>
              <a:rPr lang="en-GB" dirty="0"/>
              <a:t>It’s made up of 581 partner organisations in 48 countries.</a:t>
            </a:r>
          </a:p>
          <a:p>
            <a:endParaRPr lang="en-GB" dirty="0"/>
          </a:p>
          <a:p>
            <a:r>
              <a:rPr lang="en-GB" dirty="0"/>
              <a:t>The partner organisations include chambers of commerce, enterprise agencies, regional development organisations, research institutes, universities, technology centres and innovation centres. </a:t>
            </a:r>
          </a:p>
          <a:p>
            <a:endParaRPr lang="en-GB" dirty="0"/>
          </a:p>
          <a:p>
            <a:r>
              <a:rPr lang="en-GB" dirty="0"/>
              <a:t>3,000 experts work in the Network.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9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2763"/>
            <a:ext cx="3430588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1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2763"/>
            <a:ext cx="3430588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1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2763"/>
            <a:ext cx="3430588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2763"/>
            <a:ext cx="3430588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8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25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7550" y="512763"/>
            <a:ext cx="3430588" cy="2573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4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 descr="\\tawe_dfs\users_staff\SFS2\marie.greaves\Documents\My Pictures\Innova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0" y="6323108"/>
            <a:ext cx="1709193" cy="3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\\tawe_dfs\users_staff\SFS2\marie.greaves\Documents\My Pictures\Innova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0" y="6323108"/>
            <a:ext cx="1709193" cy="3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16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058" name="Picture 34" descr="orange-curv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254125"/>
          </a:xfrm>
          <a:prstGeom prst="rect">
            <a:avLst/>
          </a:prstGeom>
          <a:noFill/>
        </p:spPr>
      </p:pic>
      <p:pic>
        <p:nvPicPr>
          <p:cNvPr id="5" name="Picture 2" descr="\\tawe_dfs\users_staff\SFS2\marie.greaves\Documents\My Pictures\Innovate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445146"/>
            <a:ext cx="1080119" cy="2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Logo-NET-EN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286825"/>
            <a:ext cx="488876" cy="45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4" y="6261358"/>
            <a:ext cx="712888" cy="496820"/>
          </a:xfrm>
          <a:prstGeom prst="rect">
            <a:avLst/>
          </a:prstGeom>
        </p:spPr>
      </p:pic>
      <p:pic>
        <p:nvPicPr>
          <p:cNvPr id="8" name="Picture 41" descr="S:\Marchnata a Gwerthu\BIC Innovation Logos and Artwork\New Logos\BIC Artwork 2008\bic_innovation 2.pn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87824" y="6334438"/>
            <a:ext cx="720080" cy="413027"/>
          </a:xfrm>
          <a:prstGeom prst="rect">
            <a:avLst/>
          </a:prstGeom>
          <a:noFill/>
        </p:spPr>
      </p:pic>
      <p:pic>
        <p:nvPicPr>
          <p:cNvPr id="9" name="Picture 31" descr="logo_ce-en-rvb-hr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936" y="6186115"/>
            <a:ext cx="936104" cy="64730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6" r:id="rId12"/>
    <p:sldLayoutId id="214748368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C66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B6B6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B6B6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 userDrawn="1"/>
        </p:nvSpPr>
        <p:spPr bwMode="auto">
          <a:xfrm>
            <a:off x="2362200" y="49530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2000">
              <a:solidFill>
                <a:schemeClr val="bg2"/>
              </a:solidFill>
            </a:endParaRPr>
          </a:p>
        </p:txBody>
      </p:sp>
      <p:pic>
        <p:nvPicPr>
          <p:cNvPr id="20501" name="Picture 21" descr="globeorange-cover"/>
          <p:cNvPicPr>
            <a:picLocks noChangeAspect="1" noChangeArrowheads="1"/>
          </p:cNvPicPr>
          <p:nvPr userDrawn="1"/>
        </p:nvPicPr>
        <p:blipFill>
          <a:blip r:embed="rId13" cstate="print"/>
          <a:srcRect t="3319"/>
          <a:stretch>
            <a:fillRect/>
          </a:stretch>
        </p:blipFill>
        <p:spPr bwMode="auto">
          <a:xfrm>
            <a:off x="0" y="0"/>
            <a:ext cx="9144000" cy="3798888"/>
          </a:xfrm>
          <a:prstGeom prst="rect">
            <a:avLst/>
          </a:prstGeom>
          <a:noFill/>
        </p:spPr>
      </p:pic>
      <p:pic>
        <p:nvPicPr>
          <p:cNvPr id="4" name="Picture 2" descr="\\tawe_dfs\users_staff\SFS2\marie.greaves\Documents\My Pictures\Innovat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32973"/>
            <a:ext cx="1224136" cy="23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Logo-NET-E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" y="6304345"/>
            <a:ext cx="416868" cy="3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63524"/>
            <a:ext cx="648072" cy="451649"/>
          </a:xfrm>
          <a:prstGeom prst="rect">
            <a:avLst/>
          </a:prstGeom>
        </p:spPr>
      </p:pic>
      <p:pic>
        <p:nvPicPr>
          <p:cNvPr id="7" name="Picture 41" descr="S:\Marchnata a Gwerthu\BIC Innovation Logos and Artwork\New Logos\BIC Artwork 2008\bic_innovation 2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91880" y="6288633"/>
            <a:ext cx="720080" cy="4130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9" name="Picture 17" descr="backcover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554416"/>
            <a:ext cx="9144000" cy="33035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erprise-europ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-226369" y="3788034"/>
            <a:ext cx="9370369" cy="30699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331640" y="4019153"/>
            <a:ext cx="6477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GB" sz="4400" b="1" dirty="0">
              <a:solidFill>
                <a:srgbClr val="BE6E14"/>
              </a:solidFill>
              <a:latin typeface="Myriad Pro"/>
            </a:endParaRPr>
          </a:p>
          <a:p>
            <a:pPr algn="ctr" eaLnBrk="1" hangingPunct="1"/>
            <a:r>
              <a:rPr lang="en-GB" sz="3200" b="1" dirty="0" smtClean="0">
                <a:solidFill>
                  <a:srgbClr val="FF9100"/>
                </a:solidFill>
                <a:latin typeface="Myriad Pro"/>
              </a:rPr>
              <a:t>Enterprise Europe Network</a:t>
            </a:r>
          </a:p>
          <a:p>
            <a:pPr algn="ctr" eaLnBrk="1" hangingPunct="1"/>
            <a:endParaRPr lang="en-GB" sz="2000" b="1" dirty="0" smtClean="0">
              <a:latin typeface="Myriad Pro"/>
            </a:endParaRPr>
          </a:p>
          <a:p>
            <a:pPr algn="ctr" eaLnBrk="1" hangingPunct="1"/>
            <a:r>
              <a:rPr lang="en-GB" sz="2000" b="1" dirty="0" smtClean="0">
                <a:latin typeface="Myriad Pro"/>
              </a:rPr>
              <a:t>Lawson Coombes – (Innovation </a:t>
            </a:r>
            <a:r>
              <a:rPr lang="en-GB" sz="2000" b="1" dirty="0" smtClean="0">
                <a:latin typeface="Myriad Pro"/>
              </a:rPr>
              <a:t>Specialist)</a:t>
            </a:r>
            <a:endParaRPr lang="en-GB" sz="2000" b="1" dirty="0" smtClean="0">
              <a:latin typeface="Myriad Pro"/>
            </a:endParaRPr>
          </a:p>
          <a:p>
            <a:pPr algn="ctr" eaLnBrk="1" hangingPunct="1"/>
            <a:r>
              <a:rPr lang="en-GB" sz="1400" b="1" dirty="0" smtClean="0">
                <a:latin typeface="Myriad Pro"/>
              </a:rPr>
              <a:t>24</a:t>
            </a:r>
            <a:r>
              <a:rPr lang="en-GB" sz="1400" b="1" baseline="30000" dirty="0" smtClean="0">
                <a:latin typeface="Myriad Pro"/>
              </a:rPr>
              <a:t>th</a:t>
            </a:r>
            <a:r>
              <a:rPr lang="en-GB" sz="1400" b="1" dirty="0" smtClean="0">
                <a:latin typeface="Myriad Pro"/>
              </a:rPr>
              <a:t> October</a:t>
            </a:r>
            <a:r>
              <a:rPr lang="en-GB" sz="1400" b="1" dirty="0" smtClean="0">
                <a:latin typeface="Myriad Pro"/>
              </a:rPr>
              <a:t>, </a:t>
            </a:r>
            <a:r>
              <a:rPr lang="en-GB" sz="1400" b="1" dirty="0" smtClean="0">
                <a:latin typeface="Myriad Pro"/>
              </a:rPr>
              <a:t>2019</a:t>
            </a:r>
          </a:p>
        </p:txBody>
      </p:sp>
      <p:pic>
        <p:nvPicPr>
          <p:cNvPr id="13343" name="Picture 31" descr="Logo-NET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64511"/>
            <a:ext cx="1371600" cy="1273175"/>
          </a:xfrm>
          <a:prstGeom prst="rect">
            <a:avLst/>
          </a:prstGeom>
          <a:noFill/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415480" y="5229200"/>
            <a:ext cx="6477000" cy="43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endParaRPr lang="fr-FR" sz="2000" dirty="0"/>
          </a:p>
        </p:txBody>
      </p:sp>
      <p:pic>
        <p:nvPicPr>
          <p:cNvPr id="8" name="Picture 31" descr="logo_ce-en-rvb-h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661029"/>
            <a:ext cx="1492250" cy="1031875"/>
          </a:xfrm>
          <a:prstGeom prst="rect">
            <a:avLst/>
          </a:prstGeom>
          <a:noFill/>
        </p:spPr>
      </p:pic>
      <p:pic>
        <p:nvPicPr>
          <p:cNvPr id="1026" name="Picture 2" descr="\\tawe_dfs\users_staff\SFS2\marie.greaves\Documents\My Pictures\Innov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15" y="5991525"/>
            <a:ext cx="3048000" cy="5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9100"/>
                </a:solidFill>
              </a:rPr>
              <a:t>New Opportunities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Global Business Innovation Programme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- Precision Medicine - China (Feb 2020)</a:t>
            </a:r>
          </a:p>
          <a:p>
            <a:pPr marL="0" indent="0">
              <a:buNone/>
            </a:pPr>
            <a:r>
              <a:rPr lang="en-GB" sz="2400" dirty="0" smtClean="0"/>
              <a:t> - Digital Health – South Korea (Mar 2020)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Funding:</a:t>
            </a:r>
          </a:p>
          <a:p>
            <a:pPr marL="0" indent="0">
              <a:buNone/>
            </a:pPr>
            <a:r>
              <a:rPr lang="en-GB" sz="2400" dirty="0" smtClean="0"/>
              <a:t>Trade Access Programme (£2500)</a:t>
            </a:r>
          </a:p>
          <a:p>
            <a:pPr marL="0" indent="0">
              <a:buNone/>
            </a:pPr>
            <a:r>
              <a:rPr lang="en-GB" sz="2400" dirty="0" smtClean="0"/>
              <a:t>Score </a:t>
            </a:r>
            <a:r>
              <a:rPr lang="en-GB" sz="2400" dirty="0" err="1" smtClean="0"/>
              <a:t>Cymru</a:t>
            </a:r>
            <a:r>
              <a:rPr lang="en-GB" sz="2400" dirty="0" smtClean="0"/>
              <a:t> ‘Seed Fund’</a:t>
            </a:r>
          </a:p>
          <a:p>
            <a:pPr marL="0" indent="0">
              <a:buNone/>
            </a:pPr>
            <a:r>
              <a:rPr lang="en-GB" sz="2400" dirty="0" smtClean="0"/>
              <a:t>Eureka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4878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u="sng" dirty="0">
                <a:solidFill>
                  <a:srgbClr val="FF9100"/>
                </a:solidFill>
                <a:latin typeface="Myriad Pro"/>
              </a:rPr>
              <a:t>‘Innovate 2 Succeed’</a:t>
            </a:r>
          </a:p>
          <a:p>
            <a:pPr marL="0" indent="0" algn="ctr">
              <a:buNone/>
            </a:pPr>
            <a:endParaRPr lang="en-GB" sz="1050" u="sng" dirty="0">
              <a:latin typeface="Myriad Pro"/>
            </a:endParaRPr>
          </a:p>
          <a:p>
            <a:r>
              <a:rPr lang="en-GB" sz="2000" dirty="0">
                <a:latin typeface="Myriad Pro"/>
              </a:rPr>
              <a:t>Intensive business coaching to analyse and improve Innovation capacity.</a:t>
            </a:r>
          </a:p>
          <a:p>
            <a:endParaRPr lang="en-GB" sz="2000" dirty="0">
              <a:latin typeface="Myriad Pro"/>
            </a:endParaRPr>
          </a:p>
          <a:p>
            <a:r>
              <a:rPr lang="en-GB" sz="2000" dirty="0">
                <a:latin typeface="Myriad Pro"/>
              </a:rPr>
              <a:t>Aimed at innovative, ambitious businesses with a long term vision and internationalisation plans.</a:t>
            </a:r>
          </a:p>
          <a:p>
            <a:endParaRPr lang="en-GB" sz="2000" dirty="0">
              <a:latin typeface="Myriad Pro"/>
            </a:endParaRPr>
          </a:p>
          <a:p>
            <a:r>
              <a:rPr lang="en-GB" sz="2000" dirty="0">
                <a:latin typeface="Myriad Pro"/>
              </a:rPr>
              <a:t>5- 7 days of 1-1 coaching with an experienced innovation adviser.</a:t>
            </a:r>
          </a:p>
          <a:p>
            <a:endParaRPr lang="en-GB" sz="2000" dirty="0">
              <a:latin typeface="Myriad Pro"/>
            </a:endParaRPr>
          </a:p>
          <a:p>
            <a:r>
              <a:rPr lang="en-GB" sz="2000" dirty="0">
                <a:latin typeface="Myriad Pro"/>
              </a:rPr>
              <a:t>Support to build a foundation for on-going innovation management.</a:t>
            </a:r>
          </a:p>
        </p:txBody>
      </p:sp>
    </p:spTree>
    <p:extLst>
      <p:ext uri="{BB962C8B-B14F-4D97-AF65-F5344CB8AC3E}">
        <p14:creationId xmlns:p14="http://schemas.microsoft.com/office/powerpoint/2010/main" val="184481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9" name="Picture 15" descr="Logo-NET-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7748"/>
            <a:ext cx="1371600" cy="127317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4365104"/>
            <a:ext cx="6981825" cy="2204864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fr-FR" sz="1800" kern="0" dirty="0">
              <a:latin typeface="Myriad Pro"/>
              <a:ea typeface="ＭＳ Ｐゴシック" pitchFamily="48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9" y="1978792"/>
            <a:ext cx="1549009" cy="99234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58221"/>
              </p:ext>
            </p:extLst>
          </p:nvPr>
        </p:nvGraphicFramePr>
        <p:xfrm>
          <a:off x="-11435" y="1628800"/>
          <a:ext cx="7408488" cy="189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9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9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0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b="1" kern="0" dirty="0" smtClean="0">
                        <a:solidFill>
                          <a:srgbClr val="FF91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rgbClr val="FF9100"/>
                          </a:solidFill>
                          <a:latin typeface="Myriad Pro"/>
                        </a:rPr>
                        <a:t>Thank You </a:t>
                      </a:r>
                      <a:endParaRPr lang="en-GB" sz="3200" b="1" dirty="0">
                        <a:solidFill>
                          <a:srgbClr val="FF9100"/>
                        </a:solidFill>
                        <a:latin typeface="Myriad Pr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Myriad Pro"/>
                        </a:rPr>
                        <a:t>Lawson</a:t>
                      </a:r>
                      <a:r>
                        <a:rPr lang="en-GB" sz="1400" baseline="0" dirty="0" smtClean="0">
                          <a:latin typeface="Myriad Pro"/>
                        </a:rPr>
                        <a:t> J Coombes</a:t>
                      </a:r>
                      <a:endParaRPr lang="en-GB" sz="1400" dirty="0" smtClean="0">
                        <a:latin typeface="Myriad Pro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Myriad Pro"/>
                        </a:rPr>
                        <a:t> EEN Programme Manager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Myriad Pro"/>
                        </a:rPr>
                        <a:t>Tel: 01792 606705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Myriad Pro"/>
                        </a:rPr>
                        <a:t>E:   l.j.coombes@swansea.ac.uk</a:t>
                      </a:r>
                      <a:endParaRPr lang="en-GB" sz="1400" dirty="0">
                        <a:latin typeface="Myriad Pr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0" dirty="0" smtClean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31" descr="logo_ce-en-rvb-h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986" y="243706"/>
            <a:ext cx="1492250" cy="1031875"/>
          </a:xfrm>
          <a:prstGeom prst="rect">
            <a:avLst/>
          </a:prstGeom>
          <a:noFill/>
        </p:spPr>
      </p:pic>
      <p:pic>
        <p:nvPicPr>
          <p:cNvPr id="10" name="Picture 2" descr="\\tawe_dfs\users_staff\SFS2\marie.greaves\Documents\My Pictures\Innova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8709"/>
            <a:ext cx="3048000" cy="5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97136" y="2417162"/>
            <a:ext cx="2658101" cy="2315140"/>
            <a:chOff x="1331641" y="1124744"/>
            <a:chExt cx="6192687" cy="525658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10000"/>
            </a:blip>
            <a:srcRect l="19559" t="40968" r="42052" b="12537"/>
            <a:stretch>
              <a:fillRect/>
            </a:stretch>
          </p:blipFill>
          <p:spPr bwMode="auto">
            <a:xfrm>
              <a:off x="1737070" y="1124744"/>
              <a:ext cx="5787258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0" name="Oval 9"/>
            <p:cNvSpPr/>
            <p:nvPr/>
          </p:nvSpPr>
          <p:spPr bwMode="auto">
            <a:xfrm>
              <a:off x="2843808" y="3645024"/>
              <a:ext cx="288032" cy="288032"/>
            </a:xfrm>
            <a:prstGeom prst="ellipse">
              <a:avLst/>
            </a:prstGeom>
            <a:solidFill>
              <a:srgbClr val="FF660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211960" y="2780928"/>
              <a:ext cx="144016" cy="144016"/>
            </a:xfrm>
            <a:prstGeom prst="ellipse">
              <a:avLst/>
            </a:prstGeom>
            <a:solidFill>
              <a:srgbClr val="005FA9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436096" y="4941168"/>
              <a:ext cx="144016" cy="144016"/>
            </a:xfrm>
            <a:prstGeom prst="ellipse">
              <a:avLst/>
            </a:prstGeom>
            <a:solidFill>
              <a:srgbClr val="005FA9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771800" y="3573016"/>
              <a:ext cx="432048" cy="432048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699792" y="3501008"/>
              <a:ext cx="567680" cy="567680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2771800" y="1721899"/>
              <a:ext cx="194933" cy="199513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2699792" y="1628800"/>
              <a:ext cx="144016" cy="144016"/>
            </a:xfrm>
            <a:prstGeom prst="ellipse">
              <a:avLst/>
            </a:prstGeom>
            <a:solidFill>
              <a:srgbClr val="005FA9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H="1">
              <a:off x="2987824" y="2924944"/>
              <a:ext cx="1224137" cy="8640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 flipV="1">
              <a:off x="2987824" y="3789040"/>
              <a:ext cx="1296145" cy="2880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4211960" y="4005064"/>
              <a:ext cx="144016" cy="144016"/>
            </a:xfrm>
            <a:prstGeom prst="ellipse">
              <a:avLst/>
            </a:prstGeom>
            <a:solidFill>
              <a:srgbClr val="005FA9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20" name="Straight Connector 19"/>
            <p:cNvCxnSpPr>
              <a:endCxn id="10" idx="5"/>
            </p:cNvCxnSpPr>
            <p:nvPr/>
          </p:nvCxnSpPr>
          <p:spPr bwMode="auto">
            <a:xfrm flipH="1" flipV="1">
              <a:off x="3089659" y="3890875"/>
              <a:ext cx="2346438" cy="11223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2987824" y="3789040"/>
              <a:ext cx="1152129" cy="14401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Oval 21"/>
            <p:cNvSpPr/>
            <p:nvPr/>
          </p:nvSpPr>
          <p:spPr bwMode="auto">
            <a:xfrm>
              <a:off x="4067944" y="5157192"/>
              <a:ext cx="144016" cy="144016"/>
            </a:xfrm>
            <a:prstGeom prst="ellipse">
              <a:avLst/>
            </a:prstGeom>
            <a:solidFill>
              <a:srgbClr val="005FA9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2555776" y="3789040"/>
              <a:ext cx="432050" cy="17281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2483768" y="5517232"/>
              <a:ext cx="144016" cy="144016"/>
            </a:xfrm>
            <a:prstGeom prst="ellipse">
              <a:avLst/>
            </a:prstGeom>
            <a:solidFill>
              <a:srgbClr val="005FA9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 flipV="1">
              <a:off x="2483768" y="3717032"/>
              <a:ext cx="50405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2411760" y="3645024"/>
              <a:ext cx="144016" cy="144016"/>
            </a:xfrm>
            <a:prstGeom prst="ellipse">
              <a:avLst/>
            </a:prstGeom>
            <a:solidFill>
              <a:srgbClr val="005FA9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627784" y="1556792"/>
              <a:ext cx="288032" cy="288032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411760" y="5445224"/>
              <a:ext cx="288032" cy="288032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364088" y="4869160"/>
              <a:ext cx="288032" cy="288032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0" name="Shape 57"/>
            <p:cNvCxnSpPr>
              <a:stCxn id="10" idx="0"/>
            </p:cNvCxnSpPr>
            <p:nvPr/>
          </p:nvCxnSpPr>
          <p:spPr bwMode="auto">
            <a:xfrm rot="5400000" flipH="1" flipV="1">
              <a:off x="3347864" y="2204864"/>
              <a:ext cx="1080120" cy="180020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hape 59"/>
            <p:cNvCxnSpPr>
              <a:stCxn id="10" idx="0"/>
            </p:cNvCxnSpPr>
            <p:nvPr/>
          </p:nvCxnSpPr>
          <p:spPr bwMode="auto">
            <a:xfrm rot="16200000" flipH="1">
              <a:off x="3383868" y="3248980"/>
              <a:ext cx="1944216" cy="2736304"/>
            </a:xfrm>
            <a:prstGeom prst="curvedConnector4">
              <a:avLst>
                <a:gd name="adj1" fmla="val -11758"/>
                <a:gd name="adj2" fmla="val 52632"/>
              </a:avLst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hape 63"/>
            <p:cNvCxnSpPr>
              <a:stCxn id="10" idx="1"/>
            </p:cNvCxnSpPr>
            <p:nvPr/>
          </p:nvCxnSpPr>
          <p:spPr bwMode="auto">
            <a:xfrm rot="16200000" flipV="1">
              <a:off x="1907705" y="2708920"/>
              <a:ext cx="402221" cy="1554349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Freeform 32"/>
            <p:cNvSpPr/>
            <p:nvPr/>
          </p:nvSpPr>
          <p:spPr bwMode="auto">
            <a:xfrm>
              <a:off x="2933700" y="2057400"/>
              <a:ext cx="2070100" cy="1663700"/>
            </a:xfrm>
            <a:custGeom>
              <a:avLst/>
              <a:gdLst>
                <a:gd name="connsiteX0" fmla="*/ 63500 w 2070100"/>
                <a:gd name="connsiteY0" fmla="*/ 1663700 h 1663700"/>
                <a:gd name="connsiteX1" fmla="*/ 25400 w 2070100"/>
                <a:gd name="connsiteY1" fmla="*/ 1371600 h 1663700"/>
                <a:gd name="connsiteX2" fmla="*/ 12700 w 2070100"/>
                <a:gd name="connsiteY2" fmla="*/ 1333500 h 1663700"/>
                <a:gd name="connsiteX3" fmla="*/ 0 w 2070100"/>
                <a:gd name="connsiteY3" fmla="*/ 1257300 h 1663700"/>
                <a:gd name="connsiteX4" fmla="*/ 12700 w 2070100"/>
                <a:gd name="connsiteY4" fmla="*/ 965200 h 1663700"/>
                <a:gd name="connsiteX5" fmla="*/ 25400 w 2070100"/>
                <a:gd name="connsiteY5" fmla="*/ 927100 h 1663700"/>
                <a:gd name="connsiteX6" fmla="*/ 76200 w 2070100"/>
                <a:gd name="connsiteY6" fmla="*/ 800100 h 1663700"/>
                <a:gd name="connsiteX7" fmla="*/ 101600 w 2070100"/>
                <a:gd name="connsiteY7" fmla="*/ 736600 h 1663700"/>
                <a:gd name="connsiteX8" fmla="*/ 165100 w 2070100"/>
                <a:gd name="connsiteY8" fmla="*/ 584200 h 1663700"/>
                <a:gd name="connsiteX9" fmla="*/ 228600 w 2070100"/>
                <a:gd name="connsiteY9" fmla="*/ 457200 h 1663700"/>
                <a:gd name="connsiteX10" fmla="*/ 241300 w 2070100"/>
                <a:gd name="connsiteY10" fmla="*/ 419100 h 1663700"/>
                <a:gd name="connsiteX11" fmla="*/ 330200 w 2070100"/>
                <a:gd name="connsiteY11" fmla="*/ 317500 h 1663700"/>
                <a:gd name="connsiteX12" fmla="*/ 381000 w 2070100"/>
                <a:gd name="connsiteY12" fmla="*/ 279400 h 1663700"/>
                <a:gd name="connsiteX13" fmla="*/ 419100 w 2070100"/>
                <a:gd name="connsiteY13" fmla="*/ 241300 h 1663700"/>
                <a:gd name="connsiteX14" fmla="*/ 469900 w 2070100"/>
                <a:gd name="connsiteY14" fmla="*/ 215900 h 1663700"/>
                <a:gd name="connsiteX15" fmla="*/ 660400 w 2070100"/>
                <a:gd name="connsiteY15" fmla="*/ 101600 h 1663700"/>
                <a:gd name="connsiteX16" fmla="*/ 825500 w 2070100"/>
                <a:gd name="connsiteY16" fmla="*/ 63500 h 1663700"/>
                <a:gd name="connsiteX17" fmla="*/ 876300 w 2070100"/>
                <a:gd name="connsiteY17" fmla="*/ 50800 h 1663700"/>
                <a:gd name="connsiteX18" fmla="*/ 914400 w 2070100"/>
                <a:gd name="connsiteY18" fmla="*/ 25400 h 1663700"/>
                <a:gd name="connsiteX19" fmla="*/ 1181100 w 2070100"/>
                <a:gd name="connsiteY19" fmla="*/ 0 h 1663700"/>
                <a:gd name="connsiteX20" fmla="*/ 1993900 w 2070100"/>
                <a:gd name="connsiteY20" fmla="*/ 12700 h 1663700"/>
                <a:gd name="connsiteX21" fmla="*/ 2070100 w 2070100"/>
                <a:gd name="connsiteY21" fmla="*/ 381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70100" h="1663700">
                  <a:moveTo>
                    <a:pt x="63500" y="1663700"/>
                  </a:moveTo>
                  <a:cubicBezTo>
                    <a:pt x="61065" y="1642998"/>
                    <a:pt x="40783" y="1440824"/>
                    <a:pt x="25400" y="1371600"/>
                  </a:cubicBezTo>
                  <a:cubicBezTo>
                    <a:pt x="22496" y="1358532"/>
                    <a:pt x="15604" y="1346568"/>
                    <a:pt x="12700" y="1333500"/>
                  </a:cubicBezTo>
                  <a:cubicBezTo>
                    <a:pt x="7114" y="1308363"/>
                    <a:pt x="4233" y="1282700"/>
                    <a:pt x="0" y="1257300"/>
                  </a:cubicBezTo>
                  <a:cubicBezTo>
                    <a:pt x="4233" y="1159933"/>
                    <a:pt x="5225" y="1062372"/>
                    <a:pt x="12700" y="965200"/>
                  </a:cubicBezTo>
                  <a:cubicBezTo>
                    <a:pt x="13727" y="951852"/>
                    <a:pt x="20594" y="939595"/>
                    <a:pt x="25400" y="927100"/>
                  </a:cubicBezTo>
                  <a:cubicBezTo>
                    <a:pt x="41767" y="884545"/>
                    <a:pt x="59267" y="842433"/>
                    <a:pt x="76200" y="800100"/>
                  </a:cubicBezTo>
                  <a:cubicBezTo>
                    <a:pt x="84667" y="778933"/>
                    <a:pt x="92832" y="757644"/>
                    <a:pt x="101600" y="736600"/>
                  </a:cubicBezTo>
                  <a:cubicBezTo>
                    <a:pt x="180067" y="548279"/>
                    <a:pt x="105532" y="733119"/>
                    <a:pt x="165100" y="584200"/>
                  </a:cubicBezTo>
                  <a:cubicBezTo>
                    <a:pt x="182678" y="540255"/>
                    <a:pt x="207433" y="499533"/>
                    <a:pt x="228600" y="457200"/>
                  </a:cubicBezTo>
                  <a:cubicBezTo>
                    <a:pt x="234587" y="445226"/>
                    <a:pt x="234658" y="430723"/>
                    <a:pt x="241300" y="419100"/>
                  </a:cubicBezTo>
                  <a:cubicBezTo>
                    <a:pt x="260479" y="385537"/>
                    <a:pt x="302095" y="342091"/>
                    <a:pt x="330200" y="317500"/>
                  </a:cubicBezTo>
                  <a:cubicBezTo>
                    <a:pt x="346130" y="303562"/>
                    <a:pt x="364929" y="293175"/>
                    <a:pt x="381000" y="279400"/>
                  </a:cubicBezTo>
                  <a:cubicBezTo>
                    <a:pt x="394637" y="267711"/>
                    <a:pt x="404485" y="251739"/>
                    <a:pt x="419100" y="241300"/>
                  </a:cubicBezTo>
                  <a:cubicBezTo>
                    <a:pt x="434506" y="230296"/>
                    <a:pt x="453776" y="225822"/>
                    <a:pt x="469900" y="215900"/>
                  </a:cubicBezTo>
                  <a:cubicBezTo>
                    <a:pt x="587812" y="143339"/>
                    <a:pt x="555658" y="148152"/>
                    <a:pt x="660400" y="101600"/>
                  </a:cubicBezTo>
                  <a:cubicBezTo>
                    <a:pt x="705455" y="81576"/>
                    <a:pt x="795025" y="71119"/>
                    <a:pt x="825500" y="63500"/>
                  </a:cubicBezTo>
                  <a:lnTo>
                    <a:pt x="876300" y="50800"/>
                  </a:lnTo>
                  <a:cubicBezTo>
                    <a:pt x="889000" y="42333"/>
                    <a:pt x="899780" y="29786"/>
                    <a:pt x="914400" y="25400"/>
                  </a:cubicBezTo>
                  <a:cubicBezTo>
                    <a:pt x="960563" y="11551"/>
                    <a:pt x="1175028" y="434"/>
                    <a:pt x="1181100" y="0"/>
                  </a:cubicBezTo>
                  <a:lnTo>
                    <a:pt x="1993900" y="12700"/>
                  </a:lnTo>
                  <a:cubicBezTo>
                    <a:pt x="2025766" y="13637"/>
                    <a:pt x="2044337" y="25218"/>
                    <a:pt x="2070100" y="38100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371652" y="3860800"/>
              <a:ext cx="498548" cy="1435100"/>
            </a:xfrm>
            <a:custGeom>
              <a:avLst/>
              <a:gdLst>
                <a:gd name="connsiteX0" fmla="*/ 498548 w 498548"/>
                <a:gd name="connsiteY0" fmla="*/ 0 h 1435100"/>
                <a:gd name="connsiteX1" fmla="*/ 346148 w 498548"/>
                <a:gd name="connsiteY1" fmla="*/ 139700 h 1435100"/>
                <a:gd name="connsiteX2" fmla="*/ 269948 w 498548"/>
                <a:gd name="connsiteY2" fmla="*/ 241300 h 1435100"/>
                <a:gd name="connsiteX3" fmla="*/ 231848 w 498548"/>
                <a:gd name="connsiteY3" fmla="*/ 292100 h 1435100"/>
                <a:gd name="connsiteX4" fmla="*/ 181048 w 498548"/>
                <a:gd name="connsiteY4" fmla="*/ 368300 h 1435100"/>
                <a:gd name="connsiteX5" fmla="*/ 130248 w 498548"/>
                <a:gd name="connsiteY5" fmla="*/ 444500 h 1435100"/>
                <a:gd name="connsiteX6" fmla="*/ 92148 w 498548"/>
                <a:gd name="connsiteY6" fmla="*/ 558800 h 1435100"/>
                <a:gd name="connsiteX7" fmla="*/ 66748 w 498548"/>
                <a:gd name="connsiteY7" fmla="*/ 622300 h 1435100"/>
                <a:gd name="connsiteX8" fmla="*/ 54048 w 498548"/>
                <a:gd name="connsiteY8" fmla="*/ 685800 h 1435100"/>
                <a:gd name="connsiteX9" fmla="*/ 41348 w 498548"/>
                <a:gd name="connsiteY9" fmla="*/ 736600 h 1435100"/>
                <a:gd name="connsiteX10" fmla="*/ 3248 w 498548"/>
                <a:gd name="connsiteY10" fmla="*/ 1016000 h 1435100"/>
                <a:gd name="connsiteX11" fmla="*/ 3248 w 498548"/>
                <a:gd name="connsiteY11" fmla="*/ 1435100 h 1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8548" h="1435100">
                  <a:moveTo>
                    <a:pt x="498548" y="0"/>
                  </a:moveTo>
                  <a:cubicBezTo>
                    <a:pt x="440581" y="48305"/>
                    <a:pt x="395938" y="81612"/>
                    <a:pt x="346148" y="139700"/>
                  </a:cubicBezTo>
                  <a:cubicBezTo>
                    <a:pt x="318598" y="171842"/>
                    <a:pt x="295348" y="207433"/>
                    <a:pt x="269948" y="241300"/>
                  </a:cubicBezTo>
                  <a:lnTo>
                    <a:pt x="231848" y="292100"/>
                  </a:lnTo>
                  <a:cubicBezTo>
                    <a:pt x="213532" y="316522"/>
                    <a:pt x="197981" y="342900"/>
                    <a:pt x="181048" y="368300"/>
                  </a:cubicBezTo>
                  <a:lnTo>
                    <a:pt x="130248" y="444500"/>
                  </a:lnTo>
                  <a:cubicBezTo>
                    <a:pt x="103748" y="484250"/>
                    <a:pt x="106256" y="516475"/>
                    <a:pt x="92148" y="558800"/>
                  </a:cubicBezTo>
                  <a:cubicBezTo>
                    <a:pt x="84939" y="580427"/>
                    <a:pt x="73299" y="600464"/>
                    <a:pt x="66748" y="622300"/>
                  </a:cubicBezTo>
                  <a:cubicBezTo>
                    <a:pt x="60545" y="642975"/>
                    <a:pt x="58731" y="664728"/>
                    <a:pt x="54048" y="685800"/>
                  </a:cubicBezTo>
                  <a:cubicBezTo>
                    <a:pt x="50262" y="702839"/>
                    <a:pt x="44565" y="719444"/>
                    <a:pt x="41348" y="736600"/>
                  </a:cubicBezTo>
                  <a:cubicBezTo>
                    <a:pt x="28431" y="805492"/>
                    <a:pt x="4983" y="941408"/>
                    <a:pt x="3248" y="1016000"/>
                  </a:cubicBezTo>
                  <a:cubicBezTo>
                    <a:pt x="0" y="1155662"/>
                    <a:pt x="3248" y="1295400"/>
                    <a:pt x="3248" y="1435100"/>
                  </a:cubicBez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111500" y="3695700"/>
              <a:ext cx="2070100" cy="444500"/>
            </a:xfrm>
            <a:custGeom>
              <a:avLst/>
              <a:gdLst>
                <a:gd name="connsiteX0" fmla="*/ 0 w 2070100"/>
                <a:gd name="connsiteY0" fmla="*/ 101600 h 444500"/>
                <a:gd name="connsiteX1" fmla="*/ 88900 w 2070100"/>
                <a:gd name="connsiteY1" fmla="*/ 76200 h 444500"/>
                <a:gd name="connsiteX2" fmla="*/ 431800 w 2070100"/>
                <a:gd name="connsiteY2" fmla="*/ 0 h 444500"/>
                <a:gd name="connsiteX3" fmla="*/ 1168400 w 2070100"/>
                <a:gd name="connsiteY3" fmla="*/ 50800 h 444500"/>
                <a:gd name="connsiteX4" fmla="*/ 1219200 w 2070100"/>
                <a:gd name="connsiteY4" fmla="*/ 63500 h 444500"/>
                <a:gd name="connsiteX5" fmla="*/ 1473200 w 2070100"/>
                <a:gd name="connsiteY5" fmla="*/ 114300 h 444500"/>
                <a:gd name="connsiteX6" fmla="*/ 1549400 w 2070100"/>
                <a:gd name="connsiteY6" fmla="*/ 152400 h 444500"/>
                <a:gd name="connsiteX7" fmla="*/ 1625600 w 2070100"/>
                <a:gd name="connsiteY7" fmla="*/ 177800 h 444500"/>
                <a:gd name="connsiteX8" fmla="*/ 1676400 w 2070100"/>
                <a:gd name="connsiteY8" fmla="*/ 215900 h 444500"/>
                <a:gd name="connsiteX9" fmla="*/ 1739900 w 2070100"/>
                <a:gd name="connsiteY9" fmla="*/ 241300 h 444500"/>
                <a:gd name="connsiteX10" fmla="*/ 1816100 w 2070100"/>
                <a:gd name="connsiteY10" fmla="*/ 279400 h 444500"/>
                <a:gd name="connsiteX11" fmla="*/ 1917700 w 2070100"/>
                <a:gd name="connsiteY11" fmla="*/ 330200 h 444500"/>
                <a:gd name="connsiteX12" fmla="*/ 1955800 w 2070100"/>
                <a:gd name="connsiteY12" fmla="*/ 368300 h 444500"/>
                <a:gd name="connsiteX13" fmla="*/ 2006600 w 2070100"/>
                <a:gd name="connsiteY13" fmla="*/ 393700 h 444500"/>
                <a:gd name="connsiteX14" fmla="*/ 2070100 w 2070100"/>
                <a:gd name="connsiteY14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0100" h="444500">
                  <a:moveTo>
                    <a:pt x="0" y="101600"/>
                  </a:moveTo>
                  <a:cubicBezTo>
                    <a:pt x="29633" y="93133"/>
                    <a:pt x="58720" y="82444"/>
                    <a:pt x="88900" y="76200"/>
                  </a:cubicBezTo>
                  <a:cubicBezTo>
                    <a:pt x="429928" y="5642"/>
                    <a:pt x="270970" y="64332"/>
                    <a:pt x="431800" y="0"/>
                  </a:cubicBezTo>
                  <a:lnTo>
                    <a:pt x="1168400" y="50800"/>
                  </a:lnTo>
                  <a:cubicBezTo>
                    <a:pt x="1185798" y="52203"/>
                    <a:pt x="1202112" y="59940"/>
                    <a:pt x="1219200" y="63500"/>
                  </a:cubicBezTo>
                  <a:lnTo>
                    <a:pt x="1473200" y="114300"/>
                  </a:lnTo>
                  <a:cubicBezTo>
                    <a:pt x="1498600" y="127000"/>
                    <a:pt x="1523186" y="141478"/>
                    <a:pt x="1549400" y="152400"/>
                  </a:cubicBezTo>
                  <a:cubicBezTo>
                    <a:pt x="1574114" y="162698"/>
                    <a:pt x="1601653" y="165826"/>
                    <a:pt x="1625600" y="177800"/>
                  </a:cubicBezTo>
                  <a:cubicBezTo>
                    <a:pt x="1644532" y="187266"/>
                    <a:pt x="1657897" y="205621"/>
                    <a:pt x="1676400" y="215900"/>
                  </a:cubicBezTo>
                  <a:cubicBezTo>
                    <a:pt x="1696328" y="226971"/>
                    <a:pt x="1719510" y="231105"/>
                    <a:pt x="1739900" y="241300"/>
                  </a:cubicBezTo>
                  <a:cubicBezTo>
                    <a:pt x="1838377" y="290539"/>
                    <a:pt x="1720335" y="247478"/>
                    <a:pt x="1816100" y="279400"/>
                  </a:cubicBezTo>
                  <a:cubicBezTo>
                    <a:pt x="1909957" y="373257"/>
                    <a:pt x="1787921" y="265311"/>
                    <a:pt x="1917700" y="330200"/>
                  </a:cubicBezTo>
                  <a:cubicBezTo>
                    <a:pt x="1933764" y="338232"/>
                    <a:pt x="1941185" y="357861"/>
                    <a:pt x="1955800" y="368300"/>
                  </a:cubicBezTo>
                  <a:cubicBezTo>
                    <a:pt x="1971206" y="379304"/>
                    <a:pt x="1990546" y="383666"/>
                    <a:pt x="2006600" y="393700"/>
                  </a:cubicBezTo>
                  <a:cubicBezTo>
                    <a:pt x="2043660" y="416862"/>
                    <a:pt x="2047674" y="422074"/>
                    <a:pt x="2070100" y="444500"/>
                  </a:cubicBezTo>
                </a:path>
              </a:pathLst>
            </a:custGeom>
            <a:noFill/>
            <a:ln w="12700" cap="flat" cmpd="sng" algn="ctr">
              <a:solidFill>
                <a:srgbClr val="005FA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843808" y="3645024"/>
              <a:ext cx="288032" cy="288032"/>
            </a:xfrm>
            <a:prstGeom prst="ellipse">
              <a:avLst/>
            </a:prstGeom>
            <a:solidFill>
              <a:srgbClr val="FF660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7" name="Shape 70"/>
            <p:cNvCxnSpPr>
              <a:stCxn id="24" idx="6"/>
              <a:endCxn id="19" idx="4"/>
            </p:cNvCxnSpPr>
            <p:nvPr/>
          </p:nvCxnSpPr>
          <p:spPr bwMode="auto">
            <a:xfrm flipV="1">
              <a:off x="2627784" y="4149080"/>
              <a:ext cx="1656184" cy="1440160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hape 71"/>
            <p:cNvCxnSpPr>
              <a:stCxn id="36" idx="1"/>
            </p:cNvCxnSpPr>
            <p:nvPr/>
          </p:nvCxnSpPr>
          <p:spPr bwMode="auto">
            <a:xfrm rot="5400000" flipH="1" flipV="1">
              <a:off x="3599892" y="1923010"/>
              <a:ext cx="1050293" cy="2478099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5FA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84216" y="2133600"/>
            <a:ext cx="5125909" cy="37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Enterprise Europe Network is the key project by which the European Commission is helping small businesses to innovate and succeed in the increasingly competitive global economy”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B6B6B"/>
              </a:buClr>
              <a:buSzTx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685800" y="1052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1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Enterprise Europe Network</a:t>
            </a:r>
          </a:p>
        </p:txBody>
      </p:sp>
    </p:spTree>
    <p:extLst>
      <p:ext uri="{BB962C8B-B14F-4D97-AF65-F5344CB8AC3E}">
        <p14:creationId xmlns:p14="http://schemas.microsoft.com/office/powerpoint/2010/main" val="18224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2" y="1196752"/>
            <a:ext cx="7602536" cy="426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76056" y="5013176"/>
            <a:ext cx="4752727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IE" sz="2800" dirty="0" smtClean="0">
                <a:solidFill>
                  <a:srgbClr val="FF9100"/>
                </a:solidFill>
                <a:latin typeface="Myriad Pro"/>
              </a:rPr>
              <a:t>600</a:t>
            </a:r>
            <a:r>
              <a:rPr lang="en-IE" sz="2800" dirty="0" smtClean="0">
                <a:solidFill>
                  <a:srgbClr val="6B6B6B"/>
                </a:solidFill>
                <a:latin typeface="Myriad Pro"/>
              </a:rPr>
              <a:t> </a:t>
            </a:r>
            <a:r>
              <a:rPr lang="en-IE" sz="2800" dirty="0">
                <a:solidFill>
                  <a:srgbClr val="6B6B6B"/>
                </a:solidFill>
                <a:latin typeface="Myriad Pro"/>
              </a:rPr>
              <a:t>partner </a:t>
            </a:r>
            <a:endParaRPr lang="en-IE" sz="2800" dirty="0" smtClean="0">
              <a:solidFill>
                <a:srgbClr val="6B6B6B"/>
              </a:solidFill>
              <a:latin typeface="Myriad Pro"/>
            </a:endParaRPr>
          </a:p>
          <a:p>
            <a:pPr algn="ctr">
              <a:lnSpc>
                <a:spcPct val="95000"/>
              </a:lnSpc>
            </a:pPr>
            <a:r>
              <a:rPr lang="en-IE" sz="2800" dirty="0" smtClean="0">
                <a:solidFill>
                  <a:srgbClr val="6B6B6B"/>
                </a:solidFill>
                <a:latin typeface="Myriad Pro"/>
              </a:rPr>
              <a:t>Organisations in </a:t>
            </a:r>
            <a:r>
              <a:rPr lang="en-IE" sz="2800" dirty="0">
                <a:solidFill>
                  <a:srgbClr val="6B6B6B"/>
                </a:solidFill>
                <a:latin typeface="Myriad Pro"/>
              </a:rPr>
              <a:t/>
            </a:r>
            <a:br>
              <a:rPr lang="en-IE" sz="2800" dirty="0">
                <a:solidFill>
                  <a:srgbClr val="6B6B6B"/>
                </a:solidFill>
                <a:latin typeface="Myriad Pro"/>
              </a:rPr>
            </a:br>
            <a:r>
              <a:rPr lang="en-IE" sz="2800" dirty="0" smtClean="0">
                <a:solidFill>
                  <a:srgbClr val="FF9900"/>
                </a:solidFill>
                <a:latin typeface="Myriad Pro"/>
              </a:rPr>
              <a:t>68 </a:t>
            </a:r>
            <a:r>
              <a:rPr lang="en-IE" sz="2800" dirty="0" smtClean="0">
                <a:solidFill>
                  <a:srgbClr val="6B6B6B"/>
                </a:solidFill>
                <a:latin typeface="Myriad Pro"/>
              </a:rPr>
              <a:t>countries with </a:t>
            </a:r>
          </a:p>
          <a:p>
            <a:pPr algn="ctr">
              <a:lnSpc>
                <a:spcPct val="95000"/>
              </a:lnSpc>
            </a:pPr>
            <a:r>
              <a:rPr lang="en-IE" sz="2800" dirty="0">
                <a:solidFill>
                  <a:srgbClr val="FF9100"/>
                </a:solidFill>
                <a:latin typeface="Myriad Pro"/>
              </a:rPr>
              <a:t>4</a:t>
            </a:r>
            <a:r>
              <a:rPr lang="en-IE" sz="2800" dirty="0" smtClean="0">
                <a:solidFill>
                  <a:srgbClr val="FF9100"/>
                </a:solidFill>
                <a:latin typeface="Myriad Pro"/>
              </a:rPr>
              <a:t>000</a:t>
            </a:r>
            <a:r>
              <a:rPr lang="en-IE" sz="2800" dirty="0" smtClean="0">
                <a:solidFill>
                  <a:srgbClr val="6B6B6B"/>
                </a:solidFill>
                <a:latin typeface="Myriad Pro"/>
              </a:rPr>
              <a:t> local experts</a:t>
            </a:r>
            <a:endParaRPr lang="en-IE" sz="4400" dirty="0">
              <a:solidFill>
                <a:srgbClr val="6B6B6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540" y="3840649"/>
            <a:ext cx="1450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 smtClean="0"/>
          </a:p>
          <a:p>
            <a:r>
              <a:rPr lang="en-GB" sz="1800" dirty="0" smtClean="0"/>
              <a:t>Including:</a:t>
            </a:r>
          </a:p>
          <a:p>
            <a:r>
              <a:rPr lang="en-GB" sz="1800" dirty="0" smtClean="0"/>
              <a:t>BRIC</a:t>
            </a:r>
          </a:p>
          <a:p>
            <a:r>
              <a:rPr lang="en-GB" sz="1800" dirty="0" smtClean="0"/>
              <a:t>MIST</a:t>
            </a:r>
          </a:p>
        </p:txBody>
      </p:sp>
    </p:spTree>
    <p:extLst>
      <p:ext uri="{BB962C8B-B14F-4D97-AF65-F5344CB8AC3E}">
        <p14:creationId xmlns:p14="http://schemas.microsoft.com/office/powerpoint/2010/main" val="21739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69" y="2492899"/>
            <a:ext cx="2505976" cy="343351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349896"/>
            <a:ext cx="69825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1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Enterprise Europe Network Wales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1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What we do...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2614042"/>
            <a:ext cx="69867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>
                <a:latin typeface="Arial"/>
              </a:rPr>
              <a:t>Trans-national business matchmaking for commercial growth and supply chain </a:t>
            </a:r>
            <a:r>
              <a:rPr lang="en-GB" kern="0" dirty="0" smtClean="0">
                <a:latin typeface="Arial"/>
              </a:rPr>
              <a:t>expansion</a:t>
            </a:r>
            <a:endParaRPr lang="en-GB" kern="0" dirty="0" smtClean="0">
              <a:latin typeface="Myriad Pro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 smtClean="0">
                <a:latin typeface="Myriad Pro"/>
              </a:rPr>
              <a:t>Enable technology transfer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 smtClean="0">
                <a:latin typeface="Myriad Pro"/>
                <a:ea typeface="+mn-ea"/>
                <a:cs typeface="+mn-cs"/>
              </a:rPr>
              <a:t>Increasing volume of R&amp;D funding attracted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 smtClean="0">
                <a:latin typeface="Myriad Pro"/>
                <a:ea typeface="+mn-ea"/>
                <a:cs typeface="+mn-cs"/>
              </a:rPr>
              <a:t>Supporting participation in Brokerage Events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/>
                <a:ea typeface="+mn-ea"/>
                <a:cs typeface="+mn-cs"/>
              </a:rPr>
              <a:t>Providing information on commerce, </a:t>
            </a:r>
            <a:r>
              <a:rPr lang="en-GB" kern="0" dirty="0" smtClean="0">
                <a:latin typeface="Myriad Pro"/>
                <a:ea typeface="+mn-ea"/>
                <a:cs typeface="+mn-cs"/>
              </a:rPr>
              <a:t>legislation, finance and </a:t>
            </a:r>
            <a:r>
              <a:rPr lang="en-GB" kern="0" dirty="0">
                <a:latin typeface="Myriad Pro"/>
                <a:ea typeface="+mn-ea"/>
                <a:cs typeface="+mn-cs"/>
              </a:rPr>
              <a:t>taxation</a:t>
            </a:r>
            <a:r>
              <a:rPr lang="en-GB" kern="0" dirty="0" smtClean="0">
                <a:latin typeface="Myriad Pro"/>
                <a:ea typeface="+mn-ea"/>
                <a:cs typeface="+mn-cs"/>
              </a:rPr>
              <a:t>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/>
                <a:ea typeface="+mn-ea"/>
                <a:cs typeface="+mn-cs"/>
              </a:rPr>
              <a:t>in the EU</a:t>
            </a:r>
          </a:p>
        </p:txBody>
      </p:sp>
    </p:spTree>
    <p:extLst>
      <p:ext uri="{BB962C8B-B14F-4D97-AF65-F5344CB8AC3E}">
        <p14:creationId xmlns:p14="http://schemas.microsoft.com/office/powerpoint/2010/main" val="26523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39552" y="2564904"/>
            <a:ext cx="6192688" cy="3378696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CC6600"/>
              </a:buClr>
              <a:defRPr/>
            </a:pP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Identifying clients’ commercial needs / offers then finding suitable partners for: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product distribution or sales agency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s</a:t>
            </a: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upply chain development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JV, merger or franchise agreement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company sale or acquisition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t</a:t>
            </a: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ransport / logistics</a:t>
            </a:r>
            <a:endParaRPr lang="en-GB" kern="0" dirty="0">
              <a:solidFill>
                <a:srgbClr val="000000"/>
              </a:solidFill>
              <a:latin typeface="Myriad Pro"/>
              <a:ea typeface="Arial Unicode MS"/>
              <a:cs typeface="Arial Unicode M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subcontracted or reciprocal production</a:t>
            </a:r>
          </a:p>
        </p:txBody>
      </p:sp>
      <p:graphicFrame>
        <p:nvGraphicFramePr>
          <p:cNvPr id="6" name="Group 11"/>
          <p:cNvGraphicFramePr>
            <a:graphicFrameLocks/>
          </p:cNvGraphicFramePr>
          <p:nvPr/>
        </p:nvGraphicFramePr>
        <p:xfrm>
          <a:off x="4932364" y="188913"/>
          <a:ext cx="3741737" cy="482600"/>
        </p:xfrm>
        <a:graphic>
          <a:graphicData uri="http://schemas.openxmlformats.org/drawingml/2006/table">
            <a:tbl>
              <a:tblPr/>
              <a:tblGrid>
                <a:gridCol w="3741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B6B6B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57441"/>
            <a:ext cx="18669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7" y="4700249"/>
            <a:ext cx="1866899" cy="1243355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39552" y="1340768"/>
            <a:ext cx="66247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buClr>
                <a:srgbClr val="CC6600"/>
              </a:buClr>
              <a:defRPr/>
            </a:pPr>
            <a:r>
              <a:rPr lang="en-GB" sz="3600" b="1" kern="0" dirty="0" smtClean="0">
                <a:solidFill>
                  <a:srgbClr val="FF9100"/>
                </a:solidFill>
                <a:latin typeface="Myriad Pro"/>
                <a:ea typeface="Arial Unicode MS"/>
                <a:cs typeface="Arial Unicode MS"/>
              </a:rPr>
              <a:t>Support for commercial and 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5265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39552" y="1340768"/>
            <a:ext cx="62996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buClr>
                <a:srgbClr val="CC6600"/>
              </a:buClr>
              <a:defRPr/>
            </a:pPr>
            <a:r>
              <a:rPr lang="en-GB" sz="3600" b="1" kern="0" dirty="0" smtClean="0">
                <a:solidFill>
                  <a:srgbClr val="FF9100"/>
                </a:solidFill>
                <a:latin typeface="Myriad Pro"/>
                <a:ea typeface="Arial Unicode MS"/>
                <a:cs typeface="Arial Unicode MS"/>
              </a:rPr>
              <a:t>Support for innovation and technology transfer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39552" y="2555776"/>
            <a:ext cx="6299615" cy="315415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CC6600"/>
              </a:buClr>
              <a:defRPr/>
            </a:pP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Identifying clients’ technology needs/offers then finding suitable partners for: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IP licensing agreement</a:t>
            </a:r>
            <a:endParaRPr lang="en-GB" kern="0" dirty="0">
              <a:solidFill>
                <a:srgbClr val="000000"/>
              </a:solidFill>
              <a:latin typeface="Myriad Pro"/>
              <a:ea typeface="Arial Unicode MS"/>
              <a:cs typeface="Arial Unicode M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t</a:t>
            </a: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echnical cooperation to adapt / develop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joint </a:t>
            </a: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ventures based on technology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commercial agreement with tech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C6600"/>
              </a:buClr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m</a:t>
            </a:r>
            <a:r>
              <a:rPr lang="en-GB" kern="0" dirty="0" smtClean="0">
                <a:solidFill>
                  <a:srgbClr val="000000"/>
                </a:solidFill>
                <a:latin typeface="Myriad Pro"/>
                <a:ea typeface="Arial Unicode MS"/>
                <a:cs typeface="Arial Unicode MS"/>
              </a:rPr>
              <a:t>anufacturing agreement inc. expertise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73" y="2060848"/>
            <a:ext cx="1812801" cy="1948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23" y="4365108"/>
            <a:ext cx="1812800" cy="13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"/>
          <p:cNvGraphicFramePr>
            <a:graphicFrameLocks/>
          </p:cNvGraphicFramePr>
          <p:nvPr/>
        </p:nvGraphicFramePr>
        <p:xfrm>
          <a:off x="4932364" y="188913"/>
          <a:ext cx="3741737" cy="482600"/>
        </p:xfrm>
        <a:graphic>
          <a:graphicData uri="http://schemas.openxmlformats.org/drawingml/2006/table">
            <a:tbl>
              <a:tblPr/>
              <a:tblGrid>
                <a:gridCol w="3741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B6B6B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990628" y="1237023"/>
            <a:ext cx="3744416" cy="3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srgbClr val="FF6600"/>
                </a:solidFill>
                <a:latin typeface="Arial"/>
                <a:ea typeface="+mj-ea"/>
                <a:cs typeface="+mj-cs"/>
                <a:hlinkClick r:id="rId3"/>
              </a:rPr>
              <a:t>www.enterprise-europe.co.uk</a:t>
            </a:r>
            <a:r>
              <a:rPr lang="en-GB" sz="1600" b="1" kern="0" dirty="0" smtClean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 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7169"/>
            <a:ext cx="4371255" cy="3519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2144"/>
            <a:ext cx="4609655" cy="4137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53" y="4885383"/>
            <a:ext cx="22955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576" y="1124744"/>
            <a:ext cx="8208912" cy="504056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>
                <a:solidFill>
                  <a:srgbClr val="FF9100"/>
                </a:solidFill>
                <a:latin typeface="Myriad Pro"/>
              </a:rPr>
              <a:t>EEN Support </a:t>
            </a:r>
            <a:r>
              <a:rPr lang="en-GB" b="1" u="sng" dirty="0" smtClean="0">
                <a:solidFill>
                  <a:srgbClr val="FF9100"/>
                </a:solidFill>
                <a:latin typeface="Myriad Pro"/>
              </a:rPr>
              <a:t>to Access </a:t>
            </a:r>
            <a:r>
              <a:rPr lang="en-GB" b="1" u="sng" dirty="0" smtClean="0">
                <a:solidFill>
                  <a:srgbClr val="FF9100"/>
                </a:solidFill>
                <a:latin typeface="Myriad Pro"/>
              </a:rPr>
              <a:t>Funding</a:t>
            </a:r>
            <a:endParaRPr lang="en-GB" b="1" u="sng" dirty="0" smtClean="0">
              <a:solidFill>
                <a:srgbClr val="FF9100"/>
              </a:solidFill>
              <a:latin typeface="Myriad Pro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1600" dirty="0" smtClean="0">
                <a:latin typeface="Myriad Pro"/>
              </a:rPr>
              <a:t>Information and advice on sources of UK and European Funding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1600" dirty="0" smtClean="0">
                <a:latin typeface="Myriad Pro"/>
              </a:rPr>
              <a:t>Including Horizon 2020, Eurostars, Innovate UK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1600" dirty="0" smtClean="0">
                <a:latin typeface="Myriad Pro"/>
              </a:rPr>
              <a:t>Helping identify suitable ‘calls’ for your innovation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1600" dirty="0" smtClean="0">
                <a:latin typeface="Myriad Pro"/>
              </a:rPr>
              <a:t>Partner and syndicate search/consortia formation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1600" dirty="0" smtClean="0">
                <a:latin typeface="Myriad Pro"/>
              </a:rPr>
              <a:t>Pre-screening of applications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1600" dirty="0" smtClean="0">
                <a:latin typeface="Myriad Pro"/>
              </a:rPr>
              <a:t>Thematic information events, seminars, one-to-ones and master classes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1600" dirty="0" smtClean="0">
                <a:latin typeface="Myriad Pro"/>
              </a:rPr>
              <a:t>Horizon </a:t>
            </a:r>
            <a:r>
              <a:rPr lang="en-GB" sz="1600" dirty="0">
                <a:latin typeface="Myriad Pro"/>
              </a:rPr>
              <a:t>2020 Key Account Management</a:t>
            </a:r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7155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9100"/>
                </a:solidFill>
              </a:rPr>
              <a:t>UK Treasury Guarantee</a:t>
            </a:r>
          </a:p>
          <a:p>
            <a:endParaRPr lang="en-GB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Grants in progress (Register on Portal)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Bids submitted</a:t>
            </a:r>
          </a:p>
          <a:p>
            <a:r>
              <a:rPr lang="en-GB" sz="2400" dirty="0" smtClean="0"/>
              <a:t> National Replacement for SME Instrument</a:t>
            </a:r>
          </a:p>
          <a:p>
            <a:r>
              <a:rPr lang="en-GB" sz="2400" dirty="0" smtClean="0"/>
              <a:t> Coaching</a:t>
            </a:r>
          </a:p>
          <a:p>
            <a:r>
              <a:rPr lang="en-GB" sz="2400" dirty="0" smtClean="0"/>
              <a:t> Bid Screening</a:t>
            </a:r>
          </a:p>
          <a:p>
            <a:r>
              <a:rPr lang="en-GB" sz="2400" dirty="0" smtClean="0"/>
              <a:t>EU still open for business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2881690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430</Words>
  <Application>Microsoft Office PowerPoint</Application>
  <PresentationFormat>On-screen Show (4:3)</PresentationFormat>
  <Paragraphs>87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Unicode MS</vt:lpstr>
      <vt:lpstr>ＭＳ Ｐゴシック</vt:lpstr>
      <vt:lpstr>Arial</vt:lpstr>
      <vt:lpstr>Myriad Pro</vt:lpstr>
      <vt:lpstr>Times</vt:lpstr>
      <vt:lpstr>Wingdings</vt:lpstr>
      <vt:lpstr>Nouvelle présentation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Tipik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Goossens</dc:creator>
  <cp:lastModifiedBy>Alex</cp:lastModifiedBy>
  <cp:revision>384</cp:revision>
  <cp:lastPrinted>2019-10-24T10:21:27Z</cp:lastPrinted>
  <dcterms:created xsi:type="dcterms:W3CDTF">2008-05-28T14:43:30Z</dcterms:created>
  <dcterms:modified xsi:type="dcterms:W3CDTF">2019-10-24T10:31:12Z</dcterms:modified>
</cp:coreProperties>
</file>