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13"/>
  </p:notesMasterIdLst>
  <p:handoutMasterIdLst>
    <p:handoutMasterId r:id="rId14"/>
  </p:handoutMasterIdLst>
  <p:sldIdLst>
    <p:sldId id="256" r:id="rId5"/>
    <p:sldId id="270" r:id="rId6"/>
    <p:sldId id="269" r:id="rId7"/>
    <p:sldId id="271" r:id="rId8"/>
    <p:sldId id="268" r:id="rId9"/>
    <p:sldId id="273" r:id="rId10"/>
    <p:sldId id="272" r:id="rId11"/>
    <p:sldId id="265" r:id="rId12"/>
  </p:sldIdLst>
  <p:sldSz cx="16257588" cy="9144000"/>
  <p:notesSz cx="6858000" cy="9144000"/>
  <p:defaultTextStyle>
    <a:defPPr>
      <a:defRPr lang="en-US"/>
    </a:defPPr>
    <a:lvl1pPr marL="0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600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200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800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400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8000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600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200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800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D1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2494" autoAdjust="0"/>
  </p:normalViewPr>
  <p:slideViewPr>
    <p:cSldViewPr snapToGrid="0" snapToObjects="1">
      <p:cViewPr varScale="1">
        <p:scale>
          <a:sx n="53" d="100"/>
          <a:sy n="53" d="100"/>
        </p:scale>
        <p:origin x="1166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87" d="100"/>
          <a:sy n="87" d="100"/>
        </p:scale>
        <p:origin x="384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6E08121-8E66-4F07-A4C3-E9E9511B6A1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CF41125-879C-45F0-8D4C-A66B962174F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69B154-9BF4-4294-9D8C-9AE34BC34751}" type="datetimeFigureOut">
              <a:rPr lang="en-GB" smtClean="0"/>
              <a:t>23/10/2019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827993-5E12-4383-9FB3-3CFC02FB2E8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E3E2E5-EA93-412E-A82D-08F186A6909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77B895-4A26-48EF-8383-3F850998AA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2583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229BE7-A07E-F243-B57A-C9D666A6AC11}" type="datetimeFigureOut">
              <a:rPr lang="en-GB" smtClean="0"/>
              <a:t>23/10/2019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3C78D4-3E6E-7541-B5CD-7881E3C09C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3358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3C78D4-3E6E-7541-B5CD-7881E3C09CC6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26039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3C78D4-3E6E-7541-B5CD-7881E3C09CC6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0667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3C78D4-3E6E-7541-B5CD-7881E3C09CC6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5561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3C78D4-3E6E-7541-B5CD-7881E3C09CC6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53124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3C78D4-3E6E-7541-B5CD-7881E3C09CC6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76943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3C78D4-3E6E-7541-B5CD-7881E3C09CC6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61633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3C78D4-3E6E-7541-B5CD-7881E3C09CC6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49848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3824" y="2225277"/>
            <a:ext cx="8168098" cy="1359090"/>
          </a:xfrm>
        </p:spPr>
        <p:txBody>
          <a:bodyPr anchor="t" anchorCtr="0"/>
          <a:lstStyle>
            <a:lvl1pPr algn="l">
              <a:lnSpc>
                <a:spcPct val="92000"/>
              </a:lnSpc>
              <a:defRPr sz="4800" b="1" i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4415" y="3559978"/>
            <a:ext cx="8157142" cy="1359090"/>
          </a:xfrm>
        </p:spPr>
        <p:txBody>
          <a:bodyPr wrap="square" anchor="t">
            <a:spAutoFit/>
          </a:bodyPr>
          <a:lstStyle>
            <a:lvl1pPr marL="0" indent="0" algn="l">
              <a:lnSpc>
                <a:spcPct val="92000"/>
              </a:lnSpc>
              <a:buNone/>
              <a:defRPr sz="4800" b="0">
                <a:solidFill>
                  <a:schemeClr val="tx1"/>
                </a:solidFill>
              </a:defRPr>
            </a:lvl1pPr>
            <a:lvl2pPr marL="609600" indent="0" algn="ctr">
              <a:buNone/>
              <a:defRPr sz="2667"/>
            </a:lvl2pPr>
            <a:lvl3pPr marL="1219200" indent="0" algn="ctr">
              <a:buNone/>
              <a:defRPr sz="2400"/>
            </a:lvl3pPr>
            <a:lvl4pPr marL="1828800" indent="0" algn="ctr">
              <a:buNone/>
              <a:defRPr sz="2133"/>
            </a:lvl4pPr>
            <a:lvl5pPr marL="2438400" indent="0" algn="ctr">
              <a:buNone/>
              <a:defRPr sz="2133"/>
            </a:lvl5pPr>
            <a:lvl6pPr marL="3048000" indent="0" algn="ctr">
              <a:buNone/>
              <a:defRPr sz="2133"/>
            </a:lvl6pPr>
            <a:lvl7pPr marL="3657600" indent="0" algn="ctr">
              <a:buNone/>
              <a:defRPr sz="2133"/>
            </a:lvl7pPr>
            <a:lvl8pPr marL="4267200" indent="0" algn="ctr">
              <a:buNone/>
              <a:defRPr sz="2133"/>
            </a:lvl8pPr>
            <a:lvl9pPr marL="4876800" indent="0" algn="ctr">
              <a:buNone/>
              <a:defRPr sz="213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© 2019 Capital Law Limited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AC0F8F7-FBAC-D146-ABB5-D7CE936334D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40725" y="729460"/>
            <a:ext cx="1333354" cy="380753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F98E3AA-1E86-8646-8B05-137B9C861405}"/>
              </a:ext>
            </a:extLst>
          </p:cNvPr>
          <p:cNvCxnSpPr>
            <a:cxnSpLocks/>
          </p:cNvCxnSpPr>
          <p:nvPr userDrawn="1"/>
        </p:nvCxnSpPr>
        <p:spPr>
          <a:xfrm>
            <a:off x="631257" y="4569048"/>
            <a:ext cx="229579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8810676-7FAE-AC49-8346-D249CC86593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44012" y="4657085"/>
            <a:ext cx="2283036" cy="26198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date</a:t>
            </a:r>
            <a:endParaRPr lang="en-GB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724F486E-DE77-1843-BD39-44AF3B3506E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38727" y="5144848"/>
            <a:ext cx="2828100" cy="1230313"/>
          </a:xfrm>
        </p:spPr>
        <p:txBody>
          <a:bodyPr/>
          <a:lstStyle>
            <a:lvl2pPr>
              <a:defRPr i="1"/>
            </a:lvl2pPr>
            <a:lvl3pPr marL="0" indent="0">
              <a:buNone/>
              <a:defRPr b="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 and graph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257" y="729314"/>
            <a:ext cx="8875350" cy="49143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4249" y="1996192"/>
            <a:ext cx="3600000" cy="5855035"/>
          </a:xfrm>
        </p:spPr>
        <p:txBody>
          <a:bodyPr/>
          <a:lstStyle>
            <a:lvl1pPr>
              <a:spcAft>
                <a:spcPts val="1050"/>
              </a:spcAft>
              <a:defRPr/>
            </a:lvl1pPr>
            <a:lvl2pPr>
              <a:spcAft>
                <a:spcPts val="1050"/>
              </a:spcAft>
              <a:defRPr/>
            </a:lvl2pPr>
            <a:lvl3pPr>
              <a:spcAft>
                <a:spcPts val="1050"/>
              </a:spcAft>
              <a:defRPr/>
            </a:lvl3pPr>
            <a:lvl4pPr>
              <a:spcAft>
                <a:spcPts val="1050"/>
              </a:spcAft>
              <a:defRPr/>
            </a:lvl4pPr>
            <a:lvl5pPr>
              <a:spcAft>
                <a:spcPts val="105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© 2019 Capital Law Limited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4E4DE799-F596-4544-97D0-FC7918CA6ACA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634989" y="974532"/>
            <a:ext cx="8871618" cy="246221"/>
          </a:xfrm>
        </p:spPr>
        <p:txBody>
          <a:bodyPr wrap="square">
            <a:spAutoFit/>
          </a:bodyPr>
          <a:lstStyle>
            <a:lvl1pPr marL="0" indent="0" algn="l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275F8AA-0040-0940-A2D9-673DFF407996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442687" y="1996192"/>
            <a:ext cx="3600000" cy="5855035"/>
          </a:xfrm>
        </p:spPr>
        <p:txBody>
          <a:bodyPr/>
          <a:lstStyle>
            <a:lvl1pPr>
              <a:spcAft>
                <a:spcPts val="1050"/>
              </a:spcAft>
              <a:defRPr/>
            </a:lvl1pPr>
            <a:lvl2pPr>
              <a:spcAft>
                <a:spcPts val="1050"/>
              </a:spcAft>
              <a:defRPr/>
            </a:lvl2pPr>
            <a:lvl3pPr>
              <a:spcAft>
                <a:spcPts val="1050"/>
              </a:spcAft>
              <a:defRPr/>
            </a:lvl3pPr>
            <a:lvl4pPr>
              <a:spcAft>
                <a:spcPts val="1050"/>
              </a:spcAft>
              <a:defRPr/>
            </a:lvl4pPr>
            <a:lvl5pPr>
              <a:spcAft>
                <a:spcPts val="105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9449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larg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257" y="729314"/>
            <a:ext cx="8875350" cy="49143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3573" y="1958097"/>
            <a:ext cx="9964474" cy="5855035"/>
          </a:xfrm>
        </p:spPr>
        <p:txBody>
          <a:bodyPr/>
          <a:lstStyle>
            <a:lvl1pPr>
              <a:defRPr sz="3400" b="1" i="0">
                <a:solidFill>
                  <a:schemeClr val="tx1"/>
                </a:solidFill>
                <a:latin typeface="+mn-lt"/>
              </a:defRPr>
            </a:lvl1pPr>
            <a:lvl2pPr>
              <a:defRPr sz="3400" b="0" i="0">
                <a:latin typeface="+mn-lt"/>
              </a:defRPr>
            </a:lvl2pPr>
            <a:lvl3pPr>
              <a:defRPr sz="3400">
                <a:latin typeface="+mn-lt"/>
              </a:defRPr>
            </a:lvl3pPr>
            <a:lvl4pPr>
              <a:defRPr sz="3400">
                <a:latin typeface="+mn-lt"/>
              </a:defRPr>
            </a:lvl4pPr>
            <a:lvl5pPr>
              <a:defRPr sz="3400"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© 2019 Capital Law Limited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4E4DE799-F596-4544-97D0-FC7918CA6ACA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634989" y="974532"/>
            <a:ext cx="8871618" cy="246221"/>
          </a:xfrm>
        </p:spPr>
        <p:txBody>
          <a:bodyPr wrap="square">
            <a:spAutoFit/>
          </a:bodyPr>
          <a:lstStyle>
            <a:lvl1pPr marL="0" indent="0" algn="l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614615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vider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3824" y="2458577"/>
            <a:ext cx="10383945" cy="1606594"/>
          </a:xfrm>
        </p:spPr>
        <p:txBody>
          <a:bodyPr anchor="t" anchorCtr="0"/>
          <a:lstStyle>
            <a:lvl1pPr algn="l">
              <a:lnSpc>
                <a:spcPct val="87000"/>
              </a:lnSpc>
              <a:defRPr sz="12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© 2019 Capital Law Limited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AC0F8F7-FBAC-D146-ABB5-D7CE936334D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40725" y="729460"/>
            <a:ext cx="1333353" cy="380753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960472AB-B318-1849-B224-4EE07F1158D8}"/>
              </a:ext>
            </a:extLst>
          </p:cNvPr>
          <p:cNvCxnSpPr>
            <a:cxnSpLocks/>
          </p:cNvCxnSpPr>
          <p:nvPr userDrawn="1"/>
        </p:nvCxnSpPr>
        <p:spPr>
          <a:xfrm>
            <a:off x="631257" y="631949"/>
            <a:ext cx="14985587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4231BB2-D745-6F4E-9D1C-B15C1EFED922}"/>
              </a:ext>
            </a:extLst>
          </p:cNvPr>
          <p:cNvCxnSpPr>
            <a:cxnSpLocks/>
          </p:cNvCxnSpPr>
          <p:nvPr userDrawn="1"/>
        </p:nvCxnSpPr>
        <p:spPr>
          <a:xfrm>
            <a:off x="631257" y="8506873"/>
            <a:ext cx="14985587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03294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vider 2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1257" y="2504877"/>
            <a:ext cx="10189073" cy="803297"/>
          </a:xfrm>
        </p:spPr>
        <p:txBody>
          <a:bodyPr anchor="t" anchorCtr="0"/>
          <a:lstStyle>
            <a:lvl1pPr algn="l">
              <a:lnSpc>
                <a:spcPct val="87000"/>
              </a:lnSpc>
              <a:defRPr sz="6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AC0F8F7-FBAC-D146-ABB5-D7CE936334D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40725" y="729460"/>
            <a:ext cx="1333353" cy="380753"/>
          </a:xfrm>
          <a:prstGeom prst="rect">
            <a:avLst/>
          </a:prstGeom>
        </p:spPr>
      </p:pic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E4C052A-C4E1-3541-BA2D-FEF594B42853}"/>
              </a:ext>
            </a:extLst>
          </p:cNvPr>
          <p:cNvSpPr txBox="1">
            <a:spLocks/>
          </p:cNvSpPr>
          <p:nvPr userDrawn="1"/>
        </p:nvSpPr>
        <p:spPr>
          <a:xfrm>
            <a:off x="633685" y="8240160"/>
            <a:ext cx="5486936" cy="184666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defPPr>
              <a:defRPr lang="en-US"/>
            </a:defPPr>
            <a:lvl1pPr marL="0" algn="l" defTabSz="12192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600" algn="l" defTabSz="12192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200" algn="l" defTabSz="12192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800" algn="l" defTabSz="12192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400" algn="l" defTabSz="12192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8000" algn="l" defTabSz="12192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600" algn="l" defTabSz="12192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200" algn="l" defTabSz="12192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800" algn="l" defTabSz="12192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chemeClr val="bg1"/>
                </a:solidFill>
              </a:rPr>
              <a:t>© 2019 Capital Law Limited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960472AB-B318-1849-B224-4EE07F1158D8}"/>
              </a:ext>
            </a:extLst>
          </p:cNvPr>
          <p:cNvCxnSpPr>
            <a:cxnSpLocks/>
          </p:cNvCxnSpPr>
          <p:nvPr userDrawn="1"/>
        </p:nvCxnSpPr>
        <p:spPr>
          <a:xfrm>
            <a:off x="631257" y="631949"/>
            <a:ext cx="14985587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4231BB2-D745-6F4E-9D1C-B15C1EFED922}"/>
              </a:ext>
            </a:extLst>
          </p:cNvPr>
          <p:cNvCxnSpPr>
            <a:cxnSpLocks/>
          </p:cNvCxnSpPr>
          <p:nvPr userDrawn="1"/>
        </p:nvCxnSpPr>
        <p:spPr>
          <a:xfrm>
            <a:off x="631257" y="8506873"/>
            <a:ext cx="14985587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45247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vider">
    <p:bg>
      <p:bgPr>
        <a:solidFill>
          <a:srgbClr val="D6D1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© 2019 Capital Law Limited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CF09D3C-B006-5442-8D1A-4818BC22D5B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40725" y="729460"/>
            <a:ext cx="1333354" cy="380753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C78B413B-295E-1D49-B228-D082B60138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3824" y="2458577"/>
            <a:ext cx="10383945" cy="1606594"/>
          </a:xfrm>
        </p:spPr>
        <p:txBody>
          <a:bodyPr anchor="t" anchorCtr="0"/>
          <a:lstStyle>
            <a:lvl1pPr algn="l">
              <a:lnSpc>
                <a:spcPct val="87000"/>
              </a:lnSpc>
              <a:defRPr sz="12000" b="1" i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5408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© 2019 Capital Law Limited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AC0F8F7-FBAC-D146-ABB5-D7CE936334D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40725" y="729460"/>
            <a:ext cx="1333354" cy="380753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EEC36FD5-ECBC-AF4D-9AE4-6E8B8B5399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3824" y="2225277"/>
            <a:ext cx="8168098" cy="1359090"/>
          </a:xfrm>
        </p:spPr>
        <p:txBody>
          <a:bodyPr anchor="t" anchorCtr="0"/>
          <a:lstStyle>
            <a:lvl1pPr algn="l">
              <a:lnSpc>
                <a:spcPct val="92000"/>
              </a:lnSpc>
              <a:defRPr sz="4800" b="1" i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04D4E74E-0012-3040-949B-752A4C805B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4415" y="3559978"/>
            <a:ext cx="8157142" cy="1359090"/>
          </a:xfrm>
        </p:spPr>
        <p:txBody>
          <a:bodyPr wrap="square" anchor="t">
            <a:spAutoFit/>
          </a:bodyPr>
          <a:lstStyle>
            <a:lvl1pPr marL="0" indent="0" algn="l">
              <a:lnSpc>
                <a:spcPct val="92000"/>
              </a:lnSpc>
              <a:buNone/>
              <a:defRPr sz="4800" b="0">
                <a:solidFill>
                  <a:schemeClr val="tx1"/>
                </a:solidFill>
              </a:defRPr>
            </a:lvl1pPr>
            <a:lvl2pPr marL="609600" indent="0" algn="ctr">
              <a:buNone/>
              <a:defRPr sz="2667"/>
            </a:lvl2pPr>
            <a:lvl3pPr marL="1219200" indent="0" algn="ctr">
              <a:buNone/>
              <a:defRPr sz="2400"/>
            </a:lvl3pPr>
            <a:lvl4pPr marL="1828800" indent="0" algn="ctr">
              <a:buNone/>
              <a:defRPr sz="2133"/>
            </a:lvl4pPr>
            <a:lvl5pPr marL="2438400" indent="0" algn="ctr">
              <a:buNone/>
              <a:defRPr sz="2133"/>
            </a:lvl5pPr>
            <a:lvl6pPr marL="3048000" indent="0" algn="ctr">
              <a:buNone/>
              <a:defRPr sz="2133"/>
            </a:lvl6pPr>
            <a:lvl7pPr marL="3657600" indent="0" algn="ctr">
              <a:buNone/>
              <a:defRPr sz="2133"/>
            </a:lvl7pPr>
            <a:lvl8pPr marL="4267200" indent="0" algn="ctr">
              <a:buNone/>
              <a:defRPr sz="2133"/>
            </a:lvl8pPr>
            <a:lvl9pPr marL="4876800" indent="0" algn="ctr">
              <a:buNone/>
              <a:defRPr sz="213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46A7401-EF49-6644-BF4B-3662228A4EEE}"/>
              </a:ext>
            </a:extLst>
          </p:cNvPr>
          <p:cNvCxnSpPr>
            <a:cxnSpLocks/>
          </p:cNvCxnSpPr>
          <p:nvPr userDrawn="1"/>
        </p:nvCxnSpPr>
        <p:spPr>
          <a:xfrm>
            <a:off x="631257" y="4569048"/>
            <a:ext cx="229579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 Placeholder 7">
            <a:extLst>
              <a:ext uri="{FF2B5EF4-FFF2-40B4-BE49-F238E27FC236}">
                <a16:creationId xmlns:a16="http://schemas.microsoft.com/office/drawing/2014/main" id="{A223FA4B-1028-AF49-AE1F-0F64B3D8D34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44012" y="4657085"/>
            <a:ext cx="2283036" cy="26198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date</a:t>
            </a:r>
            <a:endParaRPr lang="en-GB" dirty="0"/>
          </a:p>
        </p:txBody>
      </p:sp>
      <p:sp>
        <p:nvSpPr>
          <p:cNvPr id="13" name="Text Placeholder 14">
            <a:extLst>
              <a:ext uri="{FF2B5EF4-FFF2-40B4-BE49-F238E27FC236}">
                <a16:creationId xmlns:a16="http://schemas.microsoft.com/office/drawing/2014/main" id="{B6D1BCC1-C66C-AE41-BC60-15F5BFC9662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180314" y="5144848"/>
            <a:ext cx="2434674" cy="1230313"/>
          </a:xfrm>
        </p:spPr>
        <p:txBody>
          <a:bodyPr/>
          <a:lstStyle>
            <a:lvl2pPr>
              <a:defRPr i="1"/>
            </a:lvl2pPr>
            <a:lvl3pPr marL="0" indent="0">
              <a:buNone/>
              <a:defRPr b="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4" name="Text Placeholder 14">
            <a:extLst>
              <a:ext uri="{FF2B5EF4-FFF2-40B4-BE49-F238E27FC236}">
                <a16:creationId xmlns:a16="http://schemas.microsoft.com/office/drawing/2014/main" id="{139757AE-9E90-4145-928E-608C85BD906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8727" y="5144848"/>
            <a:ext cx="2434674" cy="1230313"/>
          </a:xfrm>
        </p:spPr>
        <p:txBody>
          <a:bodyPr/>
          <a:lstStyle>
            <a:lvl2pPr>
              <a:defRPr i="1"/>
            </a:lvl2pPr>
            <a:lvl3pPr marL="0" indent="0">
              <a:buNone/>
              <a:defRPr b="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59998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C31213-871B-F44C-9951-9B97A0A4F8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8D6414B-4366-284C-8BC8-AFB7EB09D52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dirty="0"/>
              <a:t>© 2019 Capital Law Limited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C80A52A-EFA5-8B4C-96C8-BF364FC6159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57224" y="1957388"/>
            <a:ext cx="14901864" cy="5757863"/>
          </a:xfrm>
        </p:spPr>
        <p:txBody>
          <a:bodyPr numCol="2" spcCol="360000"/>
          <a:lstStyle>
            <a:lvl1pPr marL="635000" indent="-635000">
              <a:spcAft>
                <a:spcPts val="1400"/>
              </a:spcAft>
              <a:buClr>
                <a:schemeClr val="accent3"/>
              </a:buClr>
              <a:buFont typeface="+mj-lt"/>
              <a:buNone/>
              <a:tabLst/>
              <a:defRPr sz="2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01	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01397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257" y="729314"/>
            <a:ext cx="8875350" cy="49143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3573" y="1972385"/>
            <a:ext cx="6667340" cy="5855035"/>
          </a:xfrm>
        </p:spPr>
        <p:txBody>
          <a:bodyPr/>
          <a:lstStyle>
            <a:lvl1pPr>
              <a:lnSpc>
                <a:spcPct val="91000"/>
              </a:lnSpc>
              <a:defRPr sz="4800" b="0" i="0">
                <a:solidFill>
                  <a:schemeClr val="accent3"/>
                </a:solidFill>
                <a:latin typeface="+mn-lt"/>
              </a:defRPr>
            </a:lvl1pPr>
            <a:lvl2pPr>
              <a:lnSpc>
                <a:spcPct val="91000"/>
              </a:lnSpc>
              <a:defRPr sz="4800" b="1" i="0">
                <a:solidFill>
                  <a:schemeClr val="accent3"/>
                </a:solidFill>
                <a:latin typeface="+mn-lt"/>
              </a:defRPr>
            </a:lvl2pPr>
            <a:lvl3pPr>
              <a:defRPr sz="3400">
                <a:latin typeface="+mn-lt"/>
              </a:defRPr>
            </a:lvl3pPr>
            <a:lvl4pPr>
              <a:defRPr sz="3400">
                <a:latin typeface="+mn-lt"/>
              </a:defRPr>
            </a:lvl4pPr>
            <a:lvl5pPr>
              <a:defRPr sz="3400"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© 2019 Capital Law Limited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4E4DE799-F596-4544-97D0-FC7918CA6ACA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634989" y="974532"/>
            <a:ext cx="8871618" cy="246221"/>
          </a:xfrm>
        </p:spPr>
        <p:txBody>
          <a:bodyPr wrap="square">
            <a:spAutoFit/>
          </a:bodyPr>
          <a:lstStyle>
            <a:lvl1pPr marL="0" indent="0" algn="l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19E46A1-8E78-5442-849E-086C001DAEA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258175" y="1971347"/>
            <a:ext cx="7386638" cy="5543550"/>
          </a:xfrm>
        </p:spPr>
        <p:txBody>
          <a:bodyPr/>
          <a:lstStyle>
            <a:lvl1pPr>
              <a:spcAft>
                <a:spcPts val="1050"/>
              </a:spcAft>
              <a:defRPr sz="2400">
                <a:solidFill>
                  <a:schemeClr val="tx1"/>
                </a:solidFill>
              </a:defRPr>
            </a:lvl1pPr>
            <a:lvl2pPr marL="0" indent="0">
              <a:spcAft>
                <a:spcPts val="1050"/>
              </a:spcAft>
              <a:buFont typeface="Arial" panose="020B0604020202020204" pitchFamily="34" charset="0"/>
              <a:buNone/>
              <a:defRPr sz="2400" b="0"/>
            </a:lvl2pPr>
            <a:lvl3pPr marL="324000" indent="-324000">
              <a:spcAft>
                <a:spcPts val="1050"/>
              </a:spcAft>
              <a:defRPr sz="2400" b="0"/>
            </a:lvl3pPr>
            <a:lvl4pPr marL="342900" indent="-342900">
              <a:spcAft>
                <a:spcPts val="1050"/>
              </a:spcAft>
              <a:buFont typeface=".AppleSystemUIFont"/>
              <a:buChar char="—"/>
              <a:defRPr sz="2400" b="1"/>
            </a:lvl4pPr>
            <a:lvl5pPr>
              <a:spcAft>
                <a:spcPts val="1050"/>
              </a:spcAft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90431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Title, content and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257" y="729314"/>
            <a:ext cx="8875350" cy="49143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3573" y="1972385"/>
            <a:ext cx="6667340" cy="5855035"/>
          </a:xfrm>
        </p:spPr>
        <p:txBody>
          <a:bodyPr/>
          <a:lstStyle>
            <a:lvl1pPr>
              <a:lnSpc>
                <a:spcPct val="91000"/>
              </a:lnSpc>
              <a:defRPr sz="4800" b="0" i="0">
                <a:solidFill>
                  <a:schemeClr val="accent3"/>
                </a:solidFill>
                <a:latin typeface="+mn-lt"/>
              </a:defRPr>
            </a:lvl1pPr>
            <a:lvl2pPr>
              <a:lnSpc>
                <a:spcPct val="91000"/>
              </a:lnSpc>
              <a:defRPr sz="4800" b="1" i="0">
                <a:solidFill>
                  <a:schemeClr val="accent3"/>
                </a:solidFill>
                <a:latin typeface="+mn-lt"/>
              </a:defRPr>
            </a:lvl2pPr>
            <a:lvl3pPr>
              <a:defRPr sz="3400">
                <a:latin typeface="+mn-lt"/>
              </a:defRPr>
            </a:lvl3pPr>
            <a:lvl4pPr>
              <a:defRPr sz="3400">
                <a:latin typeface="+mn-lt"/>
              </a:defRPr>
            </a:lvl4pPr>
            <a:lvl5pPr>
              <a:defRPr sz="3400"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© 2019 Capital Law Limited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4E4DE799-F596-4544-97D0-FC7918CA6ACA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634989" y="974532"/>
            <a:ext cx="8871618" cy="246221"/>
          </a:xfrm>
        </p:spPr>
        <p:txBody>
          <a:bodyPr wrap="square">
            <a:spAutoFit/>
          </a:bodyPr>
          <a:lstStyle>
            <a:lvl1pPr marL="0" indent="0" algn="l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19E46A1-8E78-5442-849E-086C001DAEA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0815637" y="1971347"/>
            <a:ext cx="4829175" cy="986166"/>
          </a:xfrm>
        </p:spPr>
        <p:txBody>
          <a:bodyPr/>
          <a:lstStyle>
            <a:lvl1pPr>
              <a:defRPr sz="2400" b="0" i="1">
                <a:solidFill>
                  <a:schemeClr val="tx1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2400" b="0"/>
            </a:lvl2pPr>
            <a:lvl3pPr marL="324000" indent="-324000">
              <a:defRPr sz="2400" b="0"/>
            </a:lvl3pPr>
            <a:lvl4pPr marL="342900" indent="-342900">
              <a:buFont typeface=".AppleSystemUIFont"/>
              <a:buChar char="—"/>
              <a:defRPr sz="2400" b="1"/>
            </a:lvl4pPr>
            <a:lvl5pPr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B30A7DD4-3CBD-F246-BC53-6BEBEA133B3A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262257" y="2037805"/>
            <a:ext cx="2279469" cy="1534069"/>
          </a:xfrm>
        </p:spPr>
        <p:txBody>
          <a:bodyPr/>
          <a:lstStyle>
            <a:lvl1pPr>
              <a:defRPr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1DA8D82E-AEB3-3A45-A5CB-6EB9FF9F053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0815637" y="3774022"/>
            <a:ext cx="4829175" cy="986166"/>
          </a:xfrm>
        </p:spPr>
        <p:txBody>
          <a:bodyPr/>
          <a:lstStyle>
            <a:lvl1pPr>
              <a:defRPr sz="2400" b="0" i="1">
                <a:solidFill>
                  <a:schemeClr val="tx1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2400" b="0"/>
            </a:lvl2pPr>
            <a:lvl3pPr marL="324000" indent="-324000">
              <a:defRPr sz="2400" b="0"/>
            </a:lvl3pPr>
            <a:lvl4pPr marL="342900" indent="-342900">
              <a:buFont typeface=".AppleSystemUIFont"/>
              <a:buChar char="—"/>
              <a:defRPr sz="2400" b="1"/>
            </a:lvl4pPr>
            <a:lvl5pPr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4" name="Picture Placeholder 10">
            <a:extLst>
              <a:ext uri="{FF2B5EF4-FFF2-40B4-BE49-F238E27FC236}">
                <a16:creationId xmlns:a16="http://schemas.microsoft.com/office/drawing/2014/main" id="{71A40A3F-DB43-0746-9BDF-2279BF951BC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262257" y="3840480"/>
            <a:ext cx="2279469" cy="1534069"/>
          </a:xfrm>
        </p:spPr>
        <p:txBody>
          <a:bodyPr/>
          <a:lstStyle>
            <a:lvl1pPr>
              <a:defRPr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BB65BB96-9728-4C43-BE5A-54FDF86B359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0815637" y="5576696"/>
            <a:ext cx="4829175" cy="986166"/>
          </a:xfrm>
        </p:spPr>
        <p:txBody>
          <a:bodyPr/>
          <a:lstStyle>
            <a:lvl1pPr>
              <a:defRPr sz="2400" b="0" i="1">
                <a:solidFill>
                  <a:schemeClr val="tx1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2400" b="0"/>
            </a:lvl2pPr>
            <a:lvl3pPr marL="324000" indent="-324000">
              <a:defRPr sz="2400" b="0"/>
            </a:lvl3pPr>
            <a:lvl4pPr marL="342900" indent="-342900">
              <a:buFont typeface=".AppleSystemUIFont"/>
              <a:buChar char="—"/>
              <a:defRPr sz="2400" b="1"/>
            </a:lvl4pPr>
            <a:lvl5pPr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6" name="Picture Placeholder 10">
            <a:extLst>
              <a:ext uri="{FF2B5EF4-FFF2-40B4-BE49-F238E27FC236}">
                <a16:creationId xmlns:a16="http://schemas.microsoft.com/office/drawing/2014/main" id="{E28A0DD3-F4D7-7E4B-ABE2-85198553A9C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8262257" y="5643154"/>
            <a:ext cx="2279469" cy="1534069"/>
          </a:xfrm>
        </p:spPr>
        <p:txBody>
          <a:bodyPr/>
          <a:lstStyle>
            <a:lvl1pPr>
              <a:defRPr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7528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Title and 2 col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257" y="729314"/>
            <a:ext cx="8875350" cy="49143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63735" y="1996192"/>
            <a:ext cx="3600000" cy="5855035"/>
          </a:xfrm>
        </p:spPr>
        <p:txBody>
          <a:bodyPr/>
          <a:lstStyle>
            <a:lvl1pPr>
              <a:spcAft>
                <a:spcPts val="1050"/>
              </a:spcAft>
              <a:defRPr>
                <a:solidFill>
                  <a:schemeClr val="tx1"/>
                </a:solidFill>
              </a:defRPr>
            </a:lvl1pPr>
            <a:lvl2pPr>
              <a:spcAft>
                <a:spcPts val="1050"/>
              </a:spcAft>
              <a:defRPr/>
            </a:lvl2pPr>
            <a:lvl3pPr>
              <a:spcAft>
                <a:spcPts val="1050"/>
              </a:spcAft>
              <a:defRPr/>
            </a:lvl3pPr>
            <a:lvl4pPr>
              <a:spcAft>
                <a:spcPts val="1050"/>
              </a:spcAft>
              <a:defRPr/>
            </a:lvl4pPr>
            <a:lvl5pPr>
              <a:spcAft>
                <a:spcPts val="105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© 2019 Capital Law Limited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4E4DE799-F596-4544-97D0-FC7918CA6ACA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634989" y="974532"/>
            <a:ext cx="8871618" cy="246221"/>
          </a:xfrm>
        </p:spPr>
        <p:txBody>
          <a:bodyPr wrap="square">
            <a:spAutoFit/>
          </a:bodyPr>
          <a:lstStyle>
            <a:lvl1pPr marL="0" indent="0" algn="l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275F8AA-0040-0940-A2D9-673DFF407996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12072173" y="1996192"/>
            <a:ext cx="3600000" cy="5855035"/>
          </a:xfrm>
        </p:spPr>
        <p:txBody>
          <a:bodyPr/>
          <a:lstStyle>
            <a:lvl1pPr>
              <a:spcAft>
                <a:spcPts val="1050"/>
              </a:spcAft>
              <a:defRPr>
                <a:solidFill>
                  <a:schemeClr val="tx1"/>
                </a:solidFill>
              </a:defRPr>
            </a:lvl1pPr>
            <a:lvl2pPr>
              <a:spcAft>
                <a:spcPts val="1050"/>
              </a:spcAft>
              <a:defRPr/>
            </a:lvl2pPr>
            <a:lvl3pPr>
              <a:spcAft>
                <a:spcPts val="1050"/>
              </a:spcAft>
              <a:defRPr/>
            </a:lvl3pPr>
            <a:lvl4pPr>
              <a:spcAft>
                <a:spcPts val="1050"/>
              </a:spcAft>
              <a:defRPr/>
            </a:lvl4pPr>
            <a:lvl5pPr>
              <a:spcAft>
                <a:spcPts val="105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942458AB-7C60-C241-AC53-51EF607B2EC8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633573" y="1972385"/>
            <a:ext cx="6667340" cy="5855035"/>
          </a:xfrm>
        </p:spPr>
        <p:txBody>
          <a:bodyPr/>
          <a:lstStyle>
            <a:lvl1pPr>
              <a:lnSpc>
                <a:spcPct val="91000"/>
              </a:lnSpc>
              <a:defRPr sz="4800" b="0" i="0">
                <a:solidFill>
                  <a:schemeClr val="accent3"/>
                </a:solidFill>
                <a:latin typeface="+mn-lt"/>
              </a:defRPr>
            </a:lvl1pPr>
            <a:lvl2pPr>
              <a:lnSpc>
                <a:spcPct val="91000"/>
              </a:lnSpc>
              <a:defRPr sz="4800" b="1" i="0">
                <a:solidFill>
                  <a:schemeClr val="accent3"/>
                </a:solidFill>
                <a:latin typeface="+mn-lt"/>
              </a:defRPr>
            </a:lvl2pPr>
            <a:lvl3pPr>
              <a:defRPr sz="3400">
                <a:latin typeface="+mn-lt"/>
              </a:defRPr>
            </a:lvl3pPr>
            <a:lvl4pPr>
              <a:defRPr sz="3400">
                <a:latin typeface="+mn-lt"/>
              </a:defRPr>
            </a:lvl4pPr>
            <a:lvl5pPr>
              <a:defRPr sz="3400"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5160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 and 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257" y="729314"/>
            <a:ext cx="8875350" cy="49143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63735" y="1996192"/>
            <a:ext cx="3600000" cy="5855035"/>
          </a:xfrm>
        </p:spPr>
        <p:txBody>
          <a:bodyPr/>
          <a:lstStyle>
            <a:lvl1pPr>
              <a:spcAft>
                <a:spcPts val="1050"/>
              </a:spcAft>
              <a:defRPr/>
            </a:lvl1pPr>
            <a:lvl2pPr>
              <a:spcAft>
                <a:spcPts val="1050"/>
              </a:spcAft>
              <a:defRPr/>
            </a:lvl2pPr>
            <a:lvl3pPr>
              <a:spcAft>
                <a:spcPts val="1050"/>
              </a:spcAft>
              <a:defRPr/>
            </a:lvl3pPr>
            <a:lvl4pPr>
              <a:spcAft>
                <a:spcPts val="1050"/>
              </a:spcAft>
              <a:defRPr/>
            </a:lvl4pPr>
            <a:lvl5pPr>
              <a:spcAft>
                <a:spcPts val="105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© 2019 Capital Law Limited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4E4DE799-F596-4544-97D0-FC7918CA6ACA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634989" y="974532"/>
            <a:ext cx="8871618" cy="246221"/>
          </a:xfrm>
        </p:spPr>
        <p:txBody>
          <a:bodyPr wrap="square">
            <a:spAutoFit/>
          </a:bodyPr>
          <a:lstStyle>
            <a:lvl1pPr marL="0" indent="0" algn="l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275F8AA-0040-0940-A2D9-673DFF407996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12072173" y="1996192"/>
            <a:ext cx="3600000" cy="5855035"/>
          </a:xfrm>
        </p:spPr>
        <p:txBody>
          <a:bodyPr/>
          <a:lstStyle>
            <a:lvl1pPr>
              <a:spcAft>
                <a:spcPts val="1050"/>
              </a:spcAft>
              <a:defRPr/>
            </a:lvl1pPr>
            <a:lvl2pPr>
              <a:spcAft>
                <a:spcPts val="1050"/>
              </a:spcAft>
              <a:defRPr/>
            </a:lvl2pPr>
            <a:lvl3pPr>
              <a:spcAft>
                <a:spcPts val="1050"/>
              </a:spcAft>
              <a:defRPr/>
            </a:lvl3pPr>
            <a:lvl4pPr>
              <a:spcAft>
                <a:spcPts val="1050"/>
              </a:spcAft>
              <a:defRPr/>
            </a:lvl4pPr>
            <a:lvl5pPr>
              <a:spcAft>
                <a:spcPts val="105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FCC531C-CDCC-104E-889B-61BFCB3A345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36333" y="2032412"/>
            <a:ext cx="6888730" cy="5365750"/>
          </a:xfrm>
        </p:spPr>
        <p:txBody>
          <a:bodyPr/>
          <a:lstStyle>
            <a:lvl1pPr>
              <a:lnSpc>
                <a:spcPct val="87000"/>
              </a:lnSpc>
              <a:defRPr sz="5800" b="1" i="0">
                <a:solidFill>
                  <a:schemeClr val="accent3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20637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257" y="729314"/>
            <a:ext cx="8875350" cy="49143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© 2019 Capital Law Limited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4E4DE799-F596-4544-97D0-FC7918CA6ACA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634989" y="974532"/>
            <a:ext cx="8871618" cy="246221"/>
          </a:xfrm>
        </p:spPr>
        <p:txBody>
          <a:bodyPr wrap="square">
            <a:spAutoFit/>
          </a:bodyPr>
          <a:lstStyle>
            <a:lvl1pPr marL="0" indent="0" algn="l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FCC531C-CDCC-104E-889B-61BFCB3A345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36332" y="1986112"/>
            <a:ext cx="7662715" cy="5365750"/>
          </a:xfrm>
        </p:spPr>
        <p:txBody>
          <a:bodyPr/>
          <a:lstStyle>
            <a:lvl1pPr>
              <a:lnSpc>
                <a:spcPct val="87000"/>
              </a:lnSpc>
              <a:defRPr sz="6000" b="1" i="0">
                <a:solidFill>
                  <a:schemeClr val="accent3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01976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257" y="729314"/>
            <a:ext cx="8875350" cy="49143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4249" y="1996192"/>
            <a:ext cx="3600000" cy="5855035"/>
          </a:xfrm>
        </p:spPr>
        <p:txBody>
          <a:bodyPr/>
          <a:lstStyle>
            <a:lvl1pPr>
              <a:spcAft>
                <a:spcPts val="1050"/>
              </a:spcAft>
              <a:defRPr/>
            </a:lvl1pPr>
            <a:lvl2pPr>
              <a:spcAft>
                <a:spcPts val="1050"/>
              </a:spcAft>
              <a:defRPr/>
            </a:lvl2pPr>
            <a:lvl3pPr>
              <a:spcAft>
                <a:spcPts val="1050"/>
              </a:spcAft>
              <a:defRPr/>
            </a:lvl3pPr>
            <a:lvl4pPr>
              <a:spcAft>
                <a:spcPts val="1050"/>
              </a:spcAft>
              <a:defRPr/>
            </a:lvl4pPr>
            <a:lvl5pPr>
              <a:spcAft>
                <a:spcPts val="105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3685" y="8240160"/>
            <a:ext cx="5486936" cy="184666"/>
          </a:xfrm>
        </p:spPr>
        <p:txBody>
          <a:bodyPr/>
          <a:lstStyle/>
          <a:p>
            <a:r>
              <a:rPr lang="en-GB" dirty="0"/>
              <a:t>© 2019 Capital Law Limited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4E4DE799-F596-4544-97D0-FC7918CA6ACA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634989" y="974532"/>
            <a:ext cx="8871618" cy="246221"/>
          </a:xfrm>
        </p:spPr>
        <p:txBody>
          <a:bodyPr wrap="square">
            <a:spAutoFit/>
          </a:bodyPr>
          <a:lstStyle>
            <a:lvl1pPr marL="0" indent="0" algn="l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275F8AA-0040-0940-A2D9-673DFF407996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442687" y="1996192"/>
            <a:ext cx="3600000" cy="5855035"/>
          </a:xfrm>
        </p:spPr>
        <p:txBody>
          <a:bodyPr/>
          <a:lstStyle>
            <a:lvl1pPr>
              <a:spcAft>
                <a:spcPts val="1050"/>
              </a:spcAft>
              <a:defRPr/>
            </a:lvl1pPr>
            <a:lvl2pPr>
              <a:spcAft>
                <a:spcPts val="1050"/>
              </a:spcAft>
              <a:defRPr/>
            </a:lvl2pPr>
            <a:lvl3pPr>
              <a:spcAft>
                <a:spcPts val="1050"/>
              </a:spcAft>
              <a:defRPr/>
            </a:lvl3pPr>
            <a:lvl4pPr>
              <a:spcAft>
                <a:spcPts val="1050"/>
              </a:spcAft>
              <a:defRPr/>
            </a:lvl4pPr>
            <a:lvl5pPr>
              <a:spcAft>
                <a:spcPts val="105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1257" y="729314"/>
            <a:ext cx="4021850" cy="246221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4249" y="1996193"/>
            <a:ext cx="3600000" cy="580178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3685" y="8240160"/>
            <a:ext cx="5486936" cy="184666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© 2019 Capital Law Limited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96B8CF0A-056C-954C-B7C5-5FF3D3967816}"/>
              </a:ext>
            </a:extLst>
          </p:cNvPr>
          <p:cNvCxnSpPr>
            <a:cxnSpLocks/>
          </p:cNvCxnSpPr>
          <p:nvPr userDrawn="1"/>
        </p:nvCxnSpPr>
        <p:spPr>
          <a:xfrm>
            <a:off x="631257" y="631949"/>
            <a:ext cx="1498558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C77F08E-A8DE-344E-8B35-65E3BC9261F1}"/>
              </a:ext>
            </a:extLst>
          </p:cNvPr>
          <p:cNvCxnSpPr>
            <a:cxnSpLocks/>
          </p:cNvCxnSpPr>
          <p:nvPr userDrawn="1"/>
        </p:nvCxnSpPr>
        <p:spPr>
          <a:xfrm>
            <a:off x="631257" y="8506873"/>
            <a:ext cx="1498558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2521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2" r:id="rId3"/>
    <p:sldLayoutId id="2147483673" r:id="rId4"/>
    <p:sldLayoutId id="2147483674" r:id="rId5"/>
    <p:sldLayoutId id="2147483675" r:id="rId6"/>
    <p:sldLayoutId id="2147483664" r:id="rId7"/>
    <p:sldLayoutId id="2147483666" r:id="rId8"/>
    <p:sldLayoutId id="2147483662" r:id="rId9"/>
    <p:sldLayoutId id="2147483667" r:id="rId10"/>
    <p:sldLayoutId id="2147483668" r:id="rId11"/>
    <p:sldLayoutId id="2147483669" r:id="rId12"/>
    <p:sldLayoutId id="2147483670" r:id="rId13"/>
    <p:sldLayoutId id="2147483671" r:id="rId14"/>
  </p:sldLayoutIdLst>
  <p:hf sldNum="0" hdr="0" dt="0"/>
  <p:txStyles>
    <p:titleStyle>
      <a:lvl1pPr algn="l" defTabSz="1219200" rtl="0" eaLnBrk="1" latinLnBrk="0" hangingPunct="1">
        <a:lnSpc>
          <a:spcPct val="100000"/>
        </a:lnSpc>
        <a:spcBef>
          <a:spcPct val="0"/>
        </a:spcBef>
        <a:buNone/>
        <a:defRPr sz="1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2192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None/>
        <a:tabLst/>
        <a:defRPr sz="1600" b="1" kern="1200">
          <a:solidFill>
            <a:schemeClr val="accent3"/>
          </a:solidFill>
          <a:latin typeface="+mj-lt"/>
          <a:ea typeface="+mn-ea"/>
          <a:cs typeface="+mn-cs"/>
        </a:defRPr>
      </a:lvl1pPr>
      <a:lvl2pPr marL="0" indent="0" algn="l" defTabSz="12192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None/>
        <a:tabLst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227013" indent="-227013" algn="l" defTabSz="1219200" rtl="0" eaLnBrk="1" latinLnBrk="0" hangingPunct="1">
        <a:lnSpc>
          <a:spcPct val="100000"/>
        </a:lnSpc>
        <a:spcBef>
          <a:spcPts val="0"/>
        </a:spcBef>
        <a:buFont typeface=".AppleSystemUIFont"/>
        <a:buChar char="—"/>
        <a:tabLst/>
        <a:defRPr sz="1600" b="1" kern="1200">
          <a:solidFill>
            <a:schemeClr val="tx1"/>
          </a:solidFill>
          <a:latin typeface="+mj-lt"/>
          <a:ea typeface="+mn-ea"/>
          <a:cs typeface="+mn-cs"/>
        </a:defRPr>
      </a:lvl3pPr>
      <a:lvl4pPr marL="0" indent="0" algn="l" defTabSz="12192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None/>
        <a:tabLst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12192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None/>
        <a:tabLst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800" indent="-304800" algn="l" defTabSz="121920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400" indent="-304800" algn="l" defTabSz="121920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2000" indent="-304800" algn="l" defTabSz="121920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600" indent="-304800" algn="l" defTabSz="121920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6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2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4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80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6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2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8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4.xml"/><Relationship Id="rId4" Type="http://schemas.openxmlformats.org/officeDocument/2006/relationships/hyperlink" Target="mailto:k.logue@capitallaw.co.u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20">
            <a:extLst>
              <a:ext uri="{FF2B5EF4-FFF2-40B4-BE49-F238E27FC236}">
                <a16:creationId xmlns:a16="http://schemas.microsoft.com/office/drawing/2014/main" id="{5A19A6E3-7CFA-9D40-8BC2-9F1AFEF15B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3824" y="2225277"/>
            <a:ext cx="8168098" cy="679545"/>
          </a:xfrm>
        </p:spPr>
        <p:txBody>
          <a:bodyPr/>
          <a:lstStyle/>
          <a:p>
            <a:r>
              <a:rPr lang="en-GB" dirty="0"/>
              <a:t>Business Brexit readiness</a:t>
            </a:r>
          </a:p>
        </p:txBody>
      </p:sp>
      <p:sp>
        <p:nvSpPr>
          <p:cNvPr id="23" name="Subtitle 22">
            <a:extLst>
              <a:ext uri="{FF2B5EF4-FFF2-40B4-BE49-F238E27FC236}">
                <a16:creationId xmlns:a16="http://schemas.microsoft.com/office/drawing/2014/main" id="{706EF8B2-B1A2-1D45-B823-D78F0EEF7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3685" y="2940076"/>
            <a:ext cx="8157142" cy="679545"/>
          </a:xfrm>
        </p:spPr>
        <p:txBody>
          <a:bodyPr/>
          <a:lstStyle/>
          <a:p>
            <a:r>
              <a:rPr lang="en-GB" dirty="0"/>
              <a:t>Legal implications</a:t>
            </a:r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1C054990-3DEC-1D48-B481-BDA2E40A45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© 2019 Capital Law Limited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A58AD08F-CB7E-6542-A5E3-B09DB09D43A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24.10.2019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1A90477E-979A-EE4A-90E4-B3AE162933F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/>
              <a:t>Kellsey Logue</a:t>
            </a:r>
          </a:p>
          <a:p>
            <a:pPr lvl="1"/>
            <a:r>
              <a:rPr lang="en-GB" i="1" dirty="0"/>
              <a:t>Solicitor</a:t>
            </a:r>
          </a:p>
          <a:p>
            <a:pPr lvl="1"/>
            <a:r>
              <a:rPr lang="en-GB" dirty="0"/>
              <a:t>Capital Law Limited</a:t>
            </a:r>
          </a:p>
          <a:p>
            <a:endParaRPr lang="en-GB" dirty="0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72015D20-D0A9-9C49-B2CC-D697333311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79930" y="927373"/>
            <a:ext cx="4928647" cy="7788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35155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itle 27">
            <a:extLst>
              <a:ext uri="{FF2B5EF4-FFF2-40B4-BE49-F238E27FC236}">
                <a16:creationId xmlns:a16="http://schemas.microsoft.com/office/drawing/2014/main" id="{CF97A5CD-CC65-1A4A-9911-BD7293B05C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1257" y="729314"/>
            <a:ext cx="8875350" cy="246221"/>
          </a:xfrm>
        </p:spPr>
        <p:txBody>
          <a:bodyPr/>
          <a:lstStyle/>
          <a:p>
            <a:r>
              <a:rPr lang="en-GB" dirty="0"/>
              <a:t>Business Brexit readiness 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8D7B481-CB35-0843-97CD-A9E0A5326E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01</a:t>
            </a:r>
          </a:p>
          <a:p>
            <a:pPr lvl="1"/>
            <a:r>
              <a:rPr lang="en-GB" dirty="0"/>
              <a:t>Brexit and commercial contracts</a:t>
            </a:r>
          </a:p>
          <a:p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BA56CA-6D91-AB4D-B362-9C8C57904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© 2019 Capital Law Limited</a:t>
            </a:r>
          </a:p>
        </p:txBody>
      </p:sp>
      <p:sp>
        <p:nvSpPr>
          <p:cNvPr id="29" name="Subtitle 28">
            <a:extLst>
              <a:ext uri="{FF2B5EF4-FFF2-40B4-BE49-F238E27FC236}">
                <a16:creationId xmlns:a16="http://schemas.microsoft.com/office/drawing/2014/main" id="{456C7688-945D-2B4D-BF3B-D05F58C893D2}"/>
              </a:ext>
            </a:extLst>
          </p:cNvPr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r>
              <a:rPr lang="en-GB" dirty="0"/>
              <a:t>Legal implications </a:t>
            </a:r>
          </a:p>
        </p:txBody>
      </p:sp>
      <p:sp>
        <p:nvSpPr>
          <p:cNvPr id="27" name="Text Placeholder 12">
            <a:extLst>
              <a:ext uri="{FF2B5EF4-FFF2-40B4-BE49-F238E27FC236}">
                <a16:creationId xmlns:a16="http://schemas.microsoft.com/office/drawing/2014/main" id="{7E2AD584-FC76-45CB-8CCE-C80D8A24E58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280240" y="1508787"/>
            <a:ext cx="7343775" cy="6731373"/>
          </a:xfrm>
        </p:spPr>
        <p:txBody>
          <a:bodyPr/>
          <a:lstStyle/>
          <a:p>
            <a:pPr lvl="1"/>
            <a:r>
              <a:rPr lang="en-GB" b="1" dirty="0"/>
              <a:t>Brexit and commercial contracts</a:t>
            </a:r>
            <a:endParaRPr lang="en-GB" dirty="0"/>
          </a:p>
          <a:p>
            <a:pPr lvl="1"/>
            <a:r>
              <a:rPr lang="en-GB" dirty="0"/>
              <a:t> </a:t>
            </a:r>
          </a:p>
          <a:p>
            <a:pPr lvl="3"/>
            <a:r>
              <a:rPr lang="en-GB" b="0" dirty="0"/>
              <a:t>Understand commercial implications of Brexit on your specific business - no one-size-fits-all</a:t>
            </a:r>
          </a:p>
          <a:p>
            <a:pPr marL="0" lvl="3" indent="0">
              <a:buNone/>
            </a:pPr>
            <a:endParaRPr lang="en-GB" b="0" dirty="0"/>
          </a:p>
          <a:p>
            <a:pPr lvl="3"/>
            <a:r>
              <a:rPr lang="en-GB" b="0" dirty="0"/>
              <a:t>Consider factors such as </a:t>
            </a:r>
            <a:r>
              <a:rPr lang="en-GB" dirty="0"/>
              <a:t>export/import</a:t>
            </a:r>
            <a:r>
              <a:rPr lang="en-GB" b="0" dirty="0"/>
              <a:t>, </a:t>
            </a:r>
            <a:r>
              <a:rPr lang="en-GB" dirty="0"/>
              <a:t>regulatory environment</a:t>
            </a:r>
            <a:r>
              <a:rPr lang="en-GB" b="0" dirty="0"/>
              <a:t>, </a:t>
            </a:r>
            <a:r>
              <a:rPr lang="en-GB" dirty="0"/>
              <a:t>location of key customers and suppliers</a:t>
            </a:r>
          </a:p>
          <a:p>
            <a:pPr marL="0" lvl="3" indent="0">
              <a:buNone/>
            </a:pPr>
            <a:endParaRPr lang="en-GB" dirty="0"/>
          </a:p>
          <a:p>
            <a:pPr lvl="3"/>
            <a:r>
              <a:rPr lang="en-GB" b="0" dirty="0"/>
              <a:t>Material affect on the commercial bargain of contracts.</a:t>
            </a:r>
          </a:p>
          <a:p>
            <a:pPr marL="0" lvl="3" indent="0">
              <a:buNone/>
            </a:pPr>
            <a:endParaRPr lang="en-GB" b="0" dirty="0"/>
          </a:p>
          <a:p>
            <a:pPr lvl="3"/>
            <a:r>
              <a:rPr lang="en-GB" b="0" dirty="0"/>
              <a:t>Current commercial contracts - is relief available? </a:t>
            </a:r>
          </a:p>
          <a:p>
            <a:pPr marL="0" lvl="3" indent="0">
              <a:buNone/>
            </a:pPr>
            <a:endParaRPr lang="en-GB" b="0" dirty="0"/>
          </a:p>
          <a:p>
            <a:pPr lvl="3"/>
            <a:r>
              <a:rPr lang="en-GB" b="0" dirty="0"/>
              <a:t>Negotiating new contracts in this uncertain landscape – what to consider? </a:t>
            </a:r>
          </a:p>
        </p:txBody>
      </p:sp>
    </p:spTree>
    <p:extLst>
      <p:ext uri="{BB962C8B-B14F-4D97-AF65-F5344CB8AC3E}">
        <p14:creationId xmlns:p14="http://schemas.microsoft.com/office/powerpoint/2010/main" val="16982779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ED2AECF-F965-A849-84D8-96222EA025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1257" y="729314"/>
            <a:ext cx="8875350" cy="246221"/>
          </a:xfrm>
        </p:spPr>
        <p:txBody>
          <a:bodyPr/>
          <a:lstStyle/>
          <a:p>
            <a:r>
              <a:rPr lang="en-GB" dirty="0"/>
              <a:t>Business Brexit readiness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40B2FF7-1C74-1C4E-B847-533F6BF4B9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02</a:t>
            </a:r>
          </a:p>
          <a:p>
            <a:pPr lvl="1"/>
            <a:r>
              <a:rPr lang="en-GB" dirty="0"/>
              <a:t>Brexit and commercial contracts 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4231921-9188-7C4E-A1D0-565DA349D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© 2019 Capital Law Limited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BD764E27-013D-594B-B135-6C2D911B7557}"/>
              </a:ext>
            </a:extLst>
          </p:cNvPr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r>
              <a:rPr lang="en-GB" dirty="0"/>
              <a:t>Legal implications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3C3322F9-9768-6F4A-90CA-7887F79E1DA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280240" y="1508787"/>
            <a:ext cx="7343775" cy="6443339"/>
          </a:xfrm>
        </p:spPr>
        <p:txBody>
          <a:bodyPr/>
          <a:lstStyle/>
          <a:p>
            <a:pPr lvl="1"/>
            <a:r>
              <a:rPr lang="en-GB" b="1" dirty="0"/>
              <a:t>Affect on commercial arrangement</a:t>
            </a:r>
          </a:p>
          <a:p>
            <a:pPr lvl="1"/>
            <a:endParaRPr lang="en-GB" dirty="0"/>
          </a:p>
          <a:p>
            <a:pPr lvl="3"/>
            <a:r>
              <a:rPr lang="en-GB" b="0" dirty="0"/>
              <a:t>Imposition of tariffs</a:t>
            </a:r>
          </a:p>
          <a:p>
            <a:pPr marL="0" lvl="3" indent="0">
              <a:buNone/>
            </a:pPr>
            <a:endParaRPr lang="en-GB" b="0" dirty="0"/>
          </a:p>
          <a:p>
            <a:pPr lvl="3"/>
            <a:r>
              <a:rPr lang="en-GB" b="0" dirty="0"/>
              <a:t>Change in exchange rates </a:t>
            </a:r>
          </a:p>
          <a:p>
            <a:pPr marL="0" lvl="3" indent="0">
              <a:buNone/>
            </a:pPr>
            <a:endParaRPr lang="en-GB" b="0" dirty="0"/>
          </a:p>
          <a:p>
            <a:pPr lvl="3"/>
            <a:r>
              <a:rPr lang="en-GB" b="0" dirty="0"/>
              <a:t>Delays in delivery of exported/imported goods</a:t>
            </a:r>
          </a:p>
          <a:p>
            <a:pPr marL="0" lvl="3" indent="0">
              <a:buNone/>
            </a:pPr>
            <a:endParaRPr lang="en-GB" b="0" dirty="0"/>
          </a:p>
          <a:p>
            <a:pPr lvl="3"/>
            <a:r>
              <a:rPr lang="en-GB" b="0" dirty="0"/>
              <a:t>Regulatory environment </a:t>
            </a:r>
          </a:p>
          <a:p>
            <a:pPr marL="0" lvl="3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225198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ED2AECF-F965-A849-84D8-96222EA025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1257" y="729314"/>
            <a:ext cx="8875350" cy="246221"/>
          </a:xfrm>
        </p:spPr>
        <p:txBody>
          <a:bodyPr/>
          <a:lstStyle/>
          <a:p>
            <a:r>
              <a:rPr lang="en-GB" dirty="0"/>
              <a:t>Business Brexit readiness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40B2FF7-1C74-1C4E-B847-533F6BF4B9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03</a:t>
            </a:r>
          </a:p>
          <a:p>
            <a:pPr lvl="1"/>
            <a:r>
              <a:rPr lang="en-GB" dirty="0"/>
              <a:t>Brexit and commercial contracts 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4231921-9188-7C4E-A1D0-565DA349D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© 2019 Capital Law Limited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BD764E27-013D-594B-B135-6C2D911B7557}"/>
              </a:ext>
            </a:extLst>
          </p:cNvPr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r>
              <a:rPr lang="en-GB" dirty="0"/>
              <a:t>Legal implications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3C3322F9-9768-6F4A-90CA-7887F79E1DA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280240" y="1508787"/>
            <a:ext cx="7343775" cy="6443339"/>
          </a:xfrm>
        </p:spPr>
        <p:txBody>
          <a:bodyPr/>
          <a:lstStyle/>
          <a:p>
            <a:pPr lvl="1"/>
            <a:r>
              <a:rPr lang="en-GB" b="1" dirty="0"/>
              <a:t>Current commercial contracts and negotiating new contracts</a:t>
            </a:r>
          </a:p>
          <a:p>
            <a:pPr lvl="1"/>
            <a:endParaRPr lang="en-GB" b="1" dirty="0"/>
          </a:p>
          <a:p>
            <a:pPr lvl="3"/>
            <a:r>
              <a:rPr lang="en-GB" b="0" dirty="0"/>
              <a:t>Current contracts – relief?</a:t>
            </a:r>
          </a:p>
          <a:p>
            <a:pPr marL="0" lvl="3" indent="0">
              <a:buNone/>
            </a:pPr>
            <a:r>
              <a:rPr lang="en-GB" b="0" dirty="0"/>
              <a:t> </a:t>
            </a:r>
          </a:p>
          <a:p>
            <a:pPr lvl="3"/>
            <a:r>
              <a:rPr lang="en-GB" b="0" dirty="0"/>
              <a:t>Renegotiating</a:t>
            </a:r>
          </a:p>
          <a:p>
            <a:pPr marL="0" lvl="3" indent="0">
              <a:buNone/>
            </a:pPr>
            <a:endParaRPr lang="en-GB" b="0" dirty="0"/>
          </a:p>
          <a:p>
            <a:pPr lvl="3"/>
            <a:r>
              <a:rPr lang="en-GB" b="0" dirty="0"/>
              <a:t>Negotiating contracts now – what should you consider? </a:t>
            </a:r>
          </a:p>
          <a:p>
            <a:pPr marL="0" lvl="3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212555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ED2AECF-F965-A849-84D8-96222EA025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1257" y="729314"/>
            <a:ext cx="8875350" cy="246221"/>
          </a:xfrm>
        </p:spPr>
        <p:txBody>
          <a:bodyPr/>
          <a:lstStyle/>
          <a:p>
            <a:r>
              <a:rPr lang="en-GB" dirty="0"/>
              <a:t>Business Brexit readiness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40B2FF7-1C74-1C4E-B847-533F6BF4B9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04</a:t>
            </a:r>
          </a:p>
          <a:p>
            <a:pPr lvl="1"/>
            <a:r>
              <a:rPr lang="en-GB" dirty="0"/>
              <a:t>Data Protection – international transfers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4231921-9188-7C4E-A1D0-565DA349D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© 2019 Capital Law Limited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BD764E27-013D-594B-B135-6C2D911B7557}"/>
              </a:ext>
            </a:extLst>
          </p:cNvPr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r>
              <a:rPr lang="en-GB" dirty="0"/>
              <a:t>Legal implications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3C3322F9-9768-6F4A-90CA-7887F79E1DA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237265" y="1599414"/>
            <a:ext cx="7386638" cy="6825412"/>
          </a:xfrm>
        </p:spPr>
        <p:txBody>
          <a:bodyPr/>
          <a:lstStyle/>
          <a:p>
            <a:r>
              <a:rPr lang="en-GB" dirty="0"/>
              <a:t>Relevance of international transfers</a:t>
            </a:r>
          </a:p>
          <a:p>
            <a:endParaRPr lang="en-GB" dirty="0"/>
          </a:p>
          <a:p>
            <a:pPr lvl="2"/>
            <a:r>
              <a:rPr lang="en-GB" dirty="0"/>
              <a:t>Article 44 GDPR – transfer of personal data from the EEA to a recipient located in a ‘third country’ may only take place if specified conditions are met</a:t>
            </a:r>
          </a:p>
          <a:p>
            <a:pPr marL="0" lvl="2" indent="0">
              <a:buNone/>
            </a:pPr>
            <a:endParaRPr lang="en-GB" dirty="0"/>
          </a:p>
          <a:p>
            <a:pPr lvl="2"/>
            <a:r>
              <a:rPr lang="en-GB" dirty="0"/>
              <a:t>Why are international transfers relevant? </a:t>
            </a:r>
          </a:p>
          <a:p>
            <a:pPr marL="0" lvl="2" indent="0">
              <a:buNone/>
            </a:pPr>
            <a:endParaRPr lang="en-GB" dirty="0"/>
          </a:p>
          <a:p>
            <a:pPr lvl="2"/>
            <a:r>
              <a:rPr lang="en-GB" dirty="0"/>
              <a:t>Adequacy decisions – Article 45(1) GDPR</a:t>
            </a:r>
          </a:p>
          <a:p>
            <a:pPr marL="0" lvl="2" indent="0">
              <a:buNone/>
            </a:pPr>
            <a:endParaRPr lang="en-GB" dirty="0"/>
          </a:p>
          <a:p>
            <a:pPr lvl="2"/>
            <a:r>
              <a:rPr lang="en-GB" dirty="0"/>
              <a:t>What should organisations be doing now?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69978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ED2AECF-F965-A849-84D8-96222EA025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1257" y="729314"/>
            <a:ext cx="8875350" cy="246221"/>
          </a:xfrm>
        </p:spPr>
        <p:txBody>
          <a:bodyPr/>
          <a:lstStyle/>
          <a:p>
            <a:r>
              <a:rPr lang="en-GB" dirty="0"/>
              <a:t>Business Brexit readiness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40B2FF7-1C74-1C4E-B847-533F6BF4B9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05</a:t>
            </a:r>
          </a:p>
          <a:p>
            <a:pPr lvl="1"/>
            <a:r>
              <a:rPr lang="en-GB" dirty="0"/>
              <a:t>Data Protection – deal or no-deal?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4231921-9188-7C4E-A1D0-565DA349D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© 2019 Capital Law Limited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BD764E27-013D-594B-B135-6C2D911B7557}"/>
              </a:ext>
            </a:extLst>
          </p:cNvPr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r>
              <a:rPr lang="en-GB" dirty="0"/>
              <a:t>Legal implications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3C3322F9-9768-6F4A-90CA-7887F79E1DA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237265" y="1599414"/>
            <a:ext cx="7386638" cy="6228006"/>
          </a:xfrm>
        </p:spPr>
        <p:txBody>
          <a:bodyPr/>
          <a:lstStyle/>
          <a:p>
            <a:r>
              <a:rPr lang="en-GB" dirty="0"/>
              <a:t>Difference between deal or no-deal</a:t>
            </a:r>
          </a:p>
          <a:p>
            <a:pPr lvl="2">
              <a:buFontTx/>
              <a:buChar char="-"/>
            </a:pPr>
            <a:r>
              <a:rPr lang="en-GB" dirty="0"/>
              <a:t>UK Government has put in place a law that will implement EU GDPR into UK – if the UK leaves with a deal or not.</a:t>
            </a:r>
          </a:p>
          <a:p>
            <a:pPr marL="0" lvl="2" indent="0">
              <a:buNone/>
            </a:pPr>
            <a:endParaRPr lang="en-GB" dirty="0"/>
          </a:p>
          <a:p>
            <a:pPr lvl="2">
              <a:buFontTx/>
              <a:buChar char="-"/>
            </a:pPr>
            <a:r>
              <a:rPr lang="en-GB" dirty="0"/>
              <a:t>If we leave with a deal – EU Law will continue to apply until the end of the transition period.</a:t>
            </a:r>
          </a:p>
          <a:p>
            <a:pPr marL="0" lvl="2" indent="0">
              <a:buNone/>
            </a:pPr>
            <a:endParaRPr lang="en-GB" dirty="0"/>
          </a:p>
          <a:p>
            <a:pPr lvl="2">
              <a:buFontTx/>
              <a:buChar char="-"/>
            </a:pPr>
            <a:r>
              <a:rPr lang="en-GB" dirty="0"/>
              <a:t>No-deal Brexit = UK becomes a ‘third country’ </a:t>
            </a:r>
          </a:p>
          <a:p>
            <a:pPr marL="0" lvl="2" indent="0">
              <a:buNone/>
            </a:pPr>
            <a:endParaRPr lang="en-GB" dirty="0"/>
          </a:p>
          <a:p>
            <a:pPr lvl="2">
              <a:buFontTx/>
              <a:buChar char="-"/>
            </a:pPr>
            <a:r>
              <a:rPr lang="en-GB" dirty="0"/>
              <a:t>Companies in the EEA will not be able to transfer personal data to UK on a no-deal exit unless certain safeguards or exemptions in place </a:t>
            </a:r>
          </a:p>
          <a:p>
            <a:pPr marL="0" lvl="2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685699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ED2AECF-F965-A849-84D8-96222EA025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1257" y="729314"/>
            <a:ext cx="8875350" cy="246221"/>
          </a:xfrm>
        </p:spPr>
        <p:txBody>
          <a:bodyPr/>
          <a:lstStyle/>
          <a:p>
            <a:r>
              <a:rPr lang="en-GB" dirty="0"/>
              <a:t>Business Brexit readiness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40B2FF7-1C74-1C4E-B847-533F6BF4B9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06</a:t>
            </a:r>
          </a:p>
          <a:p>
            <a:pPr lvl="1"/>
            <a:r>
              <a:rPr lang="en-GB" dirty="0"/>
              <a:t>Data Protection – implications of Brexit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4231921-9188-7C4E-A1D0-565DA349D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© 2019 Capital Law Limited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BD764E27-013D-594B-B135-6C2D911B7557}"/>
              </a:ext>
            </a:extLst>
          </p:cNvPr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r>
              <a:rPr lang="en-GB" dirty="0"/>
              <a:t>Legal implications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3C3322F9-9768-6F4A-90CA-7887F79E1DA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237265" y="1599414"/>
            <a:ext cx="7386638" cy="6825412"/>
          </a:xfrm>
        </p:spPr>
        <p:txBody>
          <a:bodyPr/>
          <a:lstStyle/>
          <a:p>
            <a:r>
              <a:rPr lang="en-GB" dirty="0"/>
              <a:t>What actions may need to be taken?</a:t>
            </a:r>
          </a:p>
          <a:p>
            <a:pPr lvl="2"/>
            <a:endParaRPr lang="en-GB" dirty="0"/>
          </a:p>
          <a:p>
            <a:pPr lvl="2"/>
            <a:r>
              <a:rPr lang="en-GB" dirty="0"/>
              <a:t>Standard contractual clauses can be negotiated into contracts. These clauses can be conditional on Brexit. </a:t>
            </a:r>
          </a:p>
          <a:p>
            <a:pPr marL="0" lvl="2" indent="0">
              <a:buNone/>
            </a:pPr>
            <a:endParaRPr lang="en-GB" dirty="0"/>
          </a:p>
          <a:p>
            <a:pPr lvl="2"/>
            <a:r>
              <a:rPr lang="en-GB" dirty="0"/>
              <a:t>You may need to review privacy notices to include transfers from the UK to the EEA. </a:t>
            </a:r>
          </a:p>
          <a:p>
            <a:pPr marL="0" lvl="2" indent="0">
              <a:buNone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702346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6D1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4046AE4-BC3F-7B4B-A94C-3E9E5608B0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3824" y="2458577"/>
            <a:ext cx="10383945" cy="1071062"/>
          </a:xfrm>
        </p:spPr>
        <p:txBody>
          <a:bodyPr/>
          <a:lstStyle/>
          <a:p>
            <a:r>
              <a:rPr lang="en-GB" sz="8000" dirty="0"/>
              <a:t>Thank you</a:t>
            </a:r>
          </a:p>
        </p:txBody>
      </p:sp>
      <p:sp>
        <p:nvSpPr>
          <p:cNvPr id="6" name="Footer Placeholder 3">
            <a:extLst>
              <a:ext uri="{FF2B5EF4-FFF2-40B4-BE49-F238E27FC236}">
                <a16:creationId xmlns:a16="http://schemas.microsoft.com/office/drawing/2014/main" id="{12BC6019-97F7-497C-8700-C6B85097F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3685" y="8240160"/>
            <a:ext cx="5486936" cy="184666"/>
          </a:xfrm>
        </p:spPr>
        <p:txBody>
          <a:bodyPr/>
          <a:lstStyle/>
          <a:p>
            <a:r>
              <a:rPr lang="en-GB" dirty="0"/>
              <a:t>© 2019 Capital Law Limited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DB53BFE-A7D3-4950-BE92-73A3C7CCCC8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7972" r="30070"/>
          <a:stretch/>
        </p:blipFill>
        <p:spPr>
          <a:xfrm>
            <a:off x="11399519" y="1353312"/>
            <a:ext cx="2483897" cy="7320744"/>
          </a:xfrm>
          <a:prstGeom prst="rect">
            <a:avLst/>
          </a:prstGeom>
        </p:spPr>
      </p:pic>
      <p:pic>
        <p:nvPicPr>
          <p:cNvPr id="5" name="Picture 4" descr="A person smiling for the camera&#10;&#10;Description automatically generated">
            <a:extLst>
              <a:ext uri="{FF2B5EF4-FFF2-40B4-BE49-F238E27FC236}">
                <a16:creationId xmlns:a16="http://schemas.microsoft.com/office/drawing/2014/main" id="{1EC749B6-1AEE-43A3-8C4E-7A4EB33032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824" y="3814137"/>
            <a:ext cx="3600450" cy="3600450"/>
          </a:xfrm>
          <a:prstGeom prst="rect">
            <a:avLst/>
          </a:prstGeom>
        </p:spPr>
      </p:pic>
      <p:sp>
        <p:nvSpPr>
          <p:cNvPr id="8" name="Content Placeholder 5">
            <a:extLst>
              <a:ext uri="{FF2B5EF4-FFF2-40B4-BE49-F238E27FC236}">
                <a16:creationId xmlns:a16="http://schemas.microsoft.com/office/drawing/2014/main" id="{6D98CBC4-EC38-4A8C-9BA6-506EE697F2D3}"/>
              </a:ext>
            </a:extLst>
          </p:cNvPr>
          <p:cNvSpPr txBox="1">
            <a:spLocks/>
          </p:cNvSpPr>
          <p:nvPr/>
        </p:nvSpPr>
        <p:spPr>
          <a:xfrm>
            <a:off x="4528794" y="4725081"/>
            <a:ext cx="3787892" cy="206819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1219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50"/>
              </a:spcAft>
              <a:buFont typeface="Arial" panose="020B0604020202020204" pitchFamily="34" charset="0"/>
              <a:buNone/>
              <a:tabLst/>
              <a:defRPr sz="16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0" indent="0" algn="l" defTabSz="1219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50"/>
              </a:spcAft>
              <a:buFont typeface="Arial" panose="020B0604020202020204" pitchFamily="34" charset="0"/>
              <a:buNone/>
              <a:tabLst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7013" indent="-227013" algn="l" defTabSz="1219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50"/>
              </a:spcAft>
              <a:buFont typeface=".AppleSystemUIFont"/>
              <a:buChar char="—"/>
              <a:tabLst/>
              <a:defRPr sz="16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0" indent="0" algn="l" defTabSz="1219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50"/>
              </a:spcAft>
              <a:buFont typeface="Arial" panose="020B0604020202020204" pitchFamily="34" charset="0"/>
              <a:buNone/>
              <a:tabLst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1219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50"/>
              </a:spcAft>
              <a:buFont typeface="Arial" panose="020B0604020202020204" pitchFamily="34" charset="0"/>
              <a:buNone/>
              <a:tabLst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352800" indent="-304800" algn="l" defTabSz="121920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400" indent="-304800" algn="l" defTabSz="121920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2000" indent="-304800" algn="l" defTabSz="121920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600" indent="-304800" algn="l" defTabSz="121920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200" dirty="0">
                <a:solidFill>
                  <a:schemeClr val="accent3"/>
                </a:solidFill>
                <a:latin typeface="+mn-lt"/>
              </a:rPr>
              <a:t>Kellsey Logue</a:t>
            </a:r>
          </a:p>
          <a:p>
            <a:r>
              <a:rPr lang="en-GB" sz="2200" dirty="0"/>
              <a:t>Solicitor</a:t>
            </a:r>
          </a:p>
          <a:p>
            <a:r>
              <a:rPr lang="en-GB" sz="2200" dirty="0"/>
              <a:t>02920 474095</a:t>
            </a:r>
          </a:p>
          <a:p>
            <a:r>
              <a:rPr lang="en-GB" sz="2200" dirty="0">
                <a:hlinkClick r:id="rId4"/>
              </a:rPr>
              <a:t>k.logue@capitallaw.co.uk</a:t>
            </a:r>
            <a:r>
              <a:rPr lang="en-GB" sz="2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372158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33">
      <a:dk1>
        <a:srgbClr val="000000"/>
      </a:dk1>
      <a:lt1>
        <a:srgbClr val="FFFFFF"/>
      </a:lt1>
      <a:dk2>
        <a:srgbClr val="F2F2F2"/>
      </a:dk2>
      <a:lt2>
        <a:srgbClr val="FFFFFF"/>
      </a:lt2>
      <a:accent1>
        <a:srgbClr val="5B6670"/>
      </a:accent1>
      <a:accent2>
        <a:srgbClr val="FFBA40"/>
      </a:accent2>
      <a:accent3>
        <a:srgbClr val="E63200"/>
      </a:accent3>
      <a:accent4>
        <a:srgbClr val="656D78"/>
      </a:accent4>
      <a:accent5>
        <a:srgbClr val="26A3A8"/>
      </a:accent5>
      <a:accent6>
        <a:srgbClr val="8F9E52"/>
      </a:accent6>
      <a:hlink>
        <a:srgbClr val="000000"/>
      </a:hlink>
      <a:folHlink>
        <a:srgbClr val="000000"/>
      </a:folHlink>
    </a:clrScheme>
    <a:fontScheme name="Georgia">
      <a:majorFont>
        <a:latin typeface="Georgia" panose="020405020504050203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 panose="020405020504050203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rexit - legal implications presentation(2592152.1)" id="{5523C774-39A3-44F7-AA11-1EB58DF7C5B7}" vid="{6D3ECAA8-9AC3-4EEF-86B1-353D4F86567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igrationSourceURL xmlns="5389037c-82e7-4319-bd05-1c84d74f92b1" xsi:nil="true"/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A0FCE53E6D0F2448AF833875FEE9791" ma:contentTypeVersion="12" ma:contentTypeDescription="Create a new document." ma:contentTypeScope="" ma:versionID="5dcd0a1bec9efeb1f2cee5bd8206d6d3">
  <xsd:schema xmlns:xsd="http://www.w3.org/2001/XMLSchema" xmlns:xs="http://www.w3.org/2001/XMLSchema" xmlns:p="http://schemas.microsoft.com/office/2006/metadata/properties" xmlns:ns1="http://schemas.microsoft.com/sharepoint/v3" xmlns:ns2="8cb76f67-c174-4761-adfd-49df54013293" xmlns:ns3="5389037c-82e7-4319-bd05-1c84d74f92b1" targetNamespace="http://schemas.microsoft.com/office/2006/metadata/properties" ma:root="true" ma:fieldsID="d7d5b87572a70b549ee14d6a813c49b0" ns1:_="" ns2:_="" ns3:_="">
    <xsd:import namespace="http://schemas.microsoft.com/sharepoint/v3"/>
    <xsd:import namespace="8cb76f67-c174-4761-adfd-49df54013293"/>
    <xsd:import namespace="5389037c-82e7-4319-bd05-1c84d74f92b1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SharedWithUsers" minOccurs="0"/>
                <xsd:element ref="ns2:SharedWithDetails" minOccurs="0"/>
                <xsd:element ref="ns3:MigrationSourceURL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EventHashCode" minOccurs="0"/>
                <xsd:element ref="ns3:MediaServiceGeneration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b76f67-c174-4761-adfd-49df54013293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89037c-82e7-4319-bd05-1c84d74f92b1" elementFormDefault="qualified">
    <xsd:import namespace="http://schemas.microsoft.com/office/2006/documentManagement/types"/>
    <xsd:import namespace="http://schemas.microsoft.com/office/infopath/2007/PartnerControls"/>
    <xsd:element name="MigrationSourceURL" ma:index="12" nillable="true" ma:displayName="MigrationSourceURL" ma:internalName="MigrationSourceURL">
      <xsd:simpleType>
        <xsd:restriction base="dms:Note">
          <xsd:maxLength value="255"/>
        </xsd:restriction>
      </xsd:simpleType>
    </xsd:element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5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6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7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8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11913EE-67E5-4CCE-884D-817D165959F0}">
  <ds:schemaRefs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schemas.microsoft.com/sharepoint/v3"/>
    <ds:schemaRef ds:uri="http://www.w3.org/XML/1998/namespace"/>
    <ds:schemaRef ds:uri="5389037c-82e7-4319-bd05-1c84d74f92b1"/>
    <ds:schemaRef ds:uri="http://schemas.microsoft.com/office/infopath/2007/PartnerControls"/>
    <ds:schemaRef ds:uri="8cb76f67-c174-4761-adfd-49df54013293"/>
    <ds:schemaRef ds:uri="http://schemas.microsoft.com/office/2006/metadata/properties"/>
    <ds:schemaRef ds:uri="http://purl.org/dc/dcmitype/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C86B0422-1ADB-4ECF-9334-0A95C8250F9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cb76f67-c174-4761-adfd-49df54013293"/>
    <ds:schemaRef ds:uri="5389037c-82e7-4319-bd05-1c84d74f92b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BBD2FDB-584E-4CAA-BD0E-028304EBB05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Brexit - legal implications presentation(2592152.1)</Template>
  <TotalTime>175</TotalTime>
  <Words>372</Words>
  <Application>Microsoft Office PowerPoint</Application>
  <PresentationFormat>Custom</PresentationFormat>
  <Paragraphs>99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.AppleSystemUIFont</vt:lpstr>
      <vt:lpstr>Arial</vt:lpstr>
      <vt:lpstr>Calibri</vt:lpstr>
      <vt:lpstr>Georgia</vt:lpstr>
      <vt:lpstr>Office Theme</vt:lpstr>
      <vt:lpstr>Business Brexit readiness</vt:lpstr>
      <vt:lpstr>Business Brexit readiness </vt:lpstr>
      <vt:lpstr>Business Brexit readiness </vt:lpstr>
      <vt:lpstr>Business Brexit readiness </vt:lpstr>
      <vt:lpstr>Business Brexit readiness</vt:lpstr>
      <vt:lpstr>Business Brexit readiness</vt:lpstr>
      <vt:lpstr>Business Brexit readiness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Brexit readiness</dc:title>
  <dc:creator>Logue, Kellsey</dc:creator>
  <cp:lastModifiedBy>Logue, Kellsey</cp:lastModifiedBy>
  <cp:revision>20</cp:revision>
  <cp:lastPrinted>2018-02-15T23:48:39Z</cp:lastPrinted>
  <dcterms:created xsi:type="dcterms:W3CDTF">2019-10-22T19:44:13Z</dcterms:created>
  <dcterms:modified xsi:type="dcterms:W3CDTF">2019-10-23T15:05:26Z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0x0101004A0FCE53E6D0F2448AF833875FEE9791</vt:lpwstr>
  </property>
</Properties>
</file>