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85" r:id="rId4"/>
    <p:sldId id="286" r:id="rId5"/>
    <p:sldId id="287" r:id="rId6"/>
    <p:sldId id="292" r:id="rId7"/>
    <p:sldId id="288" r:id="rId8"/>
    <p:sldId id="270" r:id="rId9"/>
    <p:sldId id="272" r:id="rId10"/>
    <p:sldId id="289" r:id="rId11"/>
    <p:sldId id="273" r:id="rId12"/>
    <p:sldId id="274" r:id="rId13"/>
    <p:sldId id="275" r:id="rId14"/>
    <p:sldId id="276" r:id="rId15"/>
    <p:sldId id="277" r:id="rId16"/>
    <p:sldId id="279" r:id="rId17"/>
    <p:sldId id="280" r:id="rId18"/>
    <p:sldId id="281" r:id="rId19"/>
    <p:sldId id="283" r:id="rId20"/>
    <p:sldId id="293" r:id="rId21"/>
    <p:sldId id="290" r:id="rId22"/>
    <p:sldId id="265" r:id="rId23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76" y="-10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tags" Target="tags/tag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DD64B-9AB5-5A48-8E5D-14F216DC3A05}" type="datetimeFigureOut">
              <a:rPr lang="en-US" smtClean="0"/>
              <a:t>21/07/15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0ED29-0F8E-B943-AFBE-0D5F821B1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fld id="{201AB45E-F789-1345-9BA6-87BCA038C8A7}" type="slidenum">
              <a:rPr lang="en-GB" sz="1200">
                <a:solidFill>
                  <a:schemeClr val="tx1"/>
                </a:solidFill>
                <a:latin typeface="Arial" charset="0"/>
              </a:rPr>
              <a:pPr/>
              <a:t>8</a:t>
            </a:fld>
            <a:endParaRPr lang="en-GB" sz="12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0ED29-0F8E-B943-AFBE-0D5F821B163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9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D440-4480-46D2-9E42-1BBB11F9D0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B6337-BD87-4DA3-9A4D-0607DD5AEE5B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79DA2-CCF0-4939-8B45-E24EB17E347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DD62A-C634-4001-B051-BB631EE11359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85E3F-618D-433C-A8CD-ED7A2EB255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58384-3EA8-4086-A31E-505BFFDDE2F1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8AFB8-5E4F-4379-AB71-43FB0FEFA4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C2DA1-AA91-4BCA-A2BD-B8041CD6720B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FE683-76C8-4AA8-9F4A-8611FAD7C40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579F8-F1A5-4F0D-BDE4-336AC9810659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1A1349-4D4D-42E4-BB27-F2863A988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AAB0-DA39-46B9-B26C-3D41554D42DA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62BE7E-24BB-4BBA-959B-E6797AB1D43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843D3-01A9-4CA0-A18D-3898F309EEDF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A8CFD4-F1A7-49A2-B2AA-8EEA72B24C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70CE9-1441-4633-9A90-90D68246A5E5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3141-34E5-440B-839B-5ACE95537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1963-3F76-4226-A8E4-E76CCE6AB3C8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1D4D9-E43F-4972-A60A-1D74FE2B19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A52CBB-83BD-4EC4-83AA-ED7207526C2A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DFC73-99FB-40EA-955B-50082D4058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FEAB8-FAF6-42E6-8028-2D5B6AC70CC2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8458200" y="26988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60D180D-B12A-4B09-B998-F9BF6C7EA0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A8405-D407-4B2E-9490-05810901094E}" type="datetimeFigureOut">
              <a:rPr lang="en-GB"/>
              <a:pPr>
                <a:defRPr/>
              </a:pPr>
              <a:t>21/07/15</a:t>
            </a:fld>
            <a:endParaRPr lang="en-GB"/>
          </a:p>
        </p:txBody>
      </p:sp>
      <p:pic>
        <p:nvPicPr>
          <p:cNvPr id="1033" name="Picture 9"/>
          <p:cNvPicPr>
            <a:picLocks noChangeAspect="1"/>
          </p:cNvPicPr>
          <p:nvPr userDrawn="1"/>
        </p:nvPicPr>
        <p:blipFill>
          <a:blip r:embed="rId13"/>
          <a:srcRect t="96526"/>
          <a:stretch>
            <a:fillRect/>
          </a:stretch>
        </p:blipFill>
        <p:spPr bwMode="auto">
          <a:xfrm>
            <a:off x="8459788" y="6172200"/>
            <a:ext cx="684212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8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459788" y="6205538"/>
            <a:ext cx="68421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libri" pitchFamily="34" charset="0"/>
        </a:defRPr>
      </a:lvl9pPr>
    </p:titleStyle>
    <p:bodyStyle>
      <a:lvl1pPr marL="3429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ct val="20000"/>
        </a:spcBef>
        <a:spcAft>
          <a:spcPct val="0"/>
        </a:spcAft>
        <a:buClr>
          <a:srgbClr val="526DB0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ct val="20000"/>
        </a:spcBef>
        <a:spcAft>
          <a:spcPct val="0"/>
        </a:spcAft>
        <a:buClr>
          <a:srgbClr val="989AAC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ct val="20000"/>
        </a:spcBef>
        <a:spcAft>
          <a:spcPct val="0"/>
        </a:spcAft>
        <a:buClr>
          <a:srgbClr val="DC5924"/>
        </a:buClr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tiff"/><Relationship Id="rId3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oleObject" Target="../embeddings/oleObject2.bin"/><Relationship Id="rId5" Type="http://schemas.openxmlformats.org/officeDocument/2006/relationships/package" Target="../embeddings/Microsoft_Excel_Sheet2.xlsx"/><Relationship Id="rId6" Type="http://schemas.openxmlformats.org/officeDocument/2006/relationships/image" Target="../media/image13.emf"/><Relationship Id="rId7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Excel_Sheet3.xlsx"/><Relationship Id="rId5" Type="http://schemas.openxmlformats.org/officeDocument/2006/relationships/image" Target="../media/image16.emf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oleObject" Target="../embeddings/oleObject4.bin"/><Relationship Id="rId5" Type="http://schemas.openxmlformats.org/officeDocument/2006/relationships/package" Target="../embeddings/Microsoft_Excel_Sheet4.xlsx"/><Relationship Id="rId6" Type="http://schemas.openxmlformats.org/officeDocument/2006/relationships/image" Target="../media/image20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package" Target="../embeddings/Microsoft_Excel_Sheet5.xlsx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em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Fresh look on sepsis biomarkers: the ICU consultant's perspective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125" cy="1066800"/>
          </a:xfrm>
        </p:spPr>
        <p:txBody>
          <a:bodyPr rtlCol="0"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/>
              <a:t>Dr Tamas Szakmany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biomarkers</a:t>
            </a:r>
            <a:endParaRPr lang="en-US" dirty="0"/>
          </a:p>
        </p:txBody>
      </p:sp>
      <p:sp>
        <p:nvSpPr>
          <p:cNvPr id="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000" dirty="0" smtClean="0"/>
              <a:t>Final Draft Selection - 112 biomarkers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General Inflammation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SIRs/Sepsis Discriminatory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Abdominal </a:t>
            </a:r>
            <a:r>
              <a:rPr lang="en-GB" sz="2000" dirty="0" err="1" smtClean="0"/>
              <a:t>vs</a:t>
            </a:r>
            <a:r>
              <a:rPr lang="en-GB" sz="2000" dirty="0" smtClean="0"/>
              <a:t> Pulmonary (IFN/classical complement)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Severity/Recovery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C000"/>
                </a:solidFill>
              </a:rPr>
              <a:t>Organ damage</a:t>
            </a:r>
            <a:r>
              <a:rPr lang="en-GB" sz="2000" dirty="0">
                <a:solidFill>
                  <a:srgbClr val="FFC000"/>
                </a:solidFill>
              </a:rPr>
              <a:t> </a:t>
            </a:r>
            <a:endParaRPr lang="en-GB" sz="2000" dirty="0" smtClean="0">
              <a:solidFill>
                <a:srgbClr val="FFC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FFC000"/>
                </a:solidFill>
              </a:rPr>
              <a:t>Long-term prognosis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" r="2665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039569"/>
            <a:ext cx="16383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0614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>
                <a:latin typeface="Verdana" charset="0"/>
              </a:rPr>
              <a:t>Initial screen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05800" cy="4103688"/>
          </a:xfrm>
        </p:spPr>
        <p:txBody>
          <a:bodyPr/>
          <a:lstStyle/>
          <a:p>
            <a:pPr eaLnBrk="1" hangingPunct="1"/>
            <a:r>
              <a:rPr lang="en-GB" sz="2400" dirty="0">
                <a:latin typeface="Verdana" charset="0"/>
              </a:rPr>
              <a:t>Expression array data screened for probes having:- </a:t>
            </a:r>
          </a:p>
          <a:p>
            <a:pPr lvl="1" eaLnBrk="1" hangingPunct="1"/>
            <a:r>
              <a:rPr lang="en-GB" dirty="0">
                <a:latin typeface="Verdana" charset="0"/>
              </a:rPr>
              <a:t>Good expression range </a:t>
            </a:r>
          </a:p>
          <a:p>
            <a:pPr lvl="1" eaLnBrk="1" hangingPunct="1"/>
            <a:r>
              <a:rPr lang="en-GB" dirty="0">
                <a:latin typeface="Verdana" charset="0"/>
              </a:rPr>
              <a:t>A good fold change difference</a:t>
            </a:r>
          </a:p>
          <a:p>
            <a:pPr lvl="1" eaLnBrk="1" hangingPunct="1"/>
            <a:r>
              <a:rPr lang="en-GB" dirty="0">
                <a:latin typeface="Verdana" charset="0"/>
              </a:rPr>
              <a:t>ANN model predictability</a:t>
            </a:r>
          </a:p>
          <a:p>
            <a:pPr lvl="1" eaLnBrk="1" hangingPunct="1"/>
            <a:endParaRPr lang="en-GB" dirty="0">
              <a:latin typeface="Verdana" charset="0"/>
            </a:endParaRPr>
          </a:p>
          <a:p>
            <a:pPr eaLnBrk="1" hangingPunct="1"/>
            <a:r>
              <a:rPr lang="en-GB" sz="2400" dirty="0">
                <a:latin typeface="Verdana" charset="0"/>
              </a:rPr>
              <a:t>721 probes identified.</a:t>
            </a:r>
          </a:p>
          <a:p>
            <a:pPr eaLnBrk="1" hangingPunct="1"/>
            <a:endParaRPr lang="en-GB" sz="2400" dirty="0">
              <a:latin typeface="Verdana" charset="0"/>
            </a:endParaRPr>
          </a:p>
          <a:p>
            <a:pPr eaLnBrk="1" hangingPunct="1"/>
            <a:r>
              <a:rPr lang="en-GB" sz="2400" dirty="0">
                <a:latin typeface="Verdana" charset="0"/>
              </a:rPr>
              <a:t>ANN multi gene models built for:- </a:t>
            </a:r>
          </a:p>
          <a:p>
            <a:pPr lvl="1" eaLnBrk="1" hangingPunct="1"/>
            <a:r>
              <a:rPr lang="en-GB" dirty="0">
                <a:latin typeface="Verdana" charset="0"/>
              </a:rPr>
              <a:t>Sepsis vs. SIRS (day 1 samples)</a:t>
            </a:r>
          </a:p>
          <a:p>
            <a:pPr lvl="1" eaLnBrk="1" hangingPunct="1"/>
            <a:r>
              <a:rPr lang="en-GB" dirty="0">
                <a:latin typeface="Verdana" charset="0"/>
              </a:rPr>
              <a:t>Abdominal vs. Pulmonary (day 1 samples)</a:t>
            </a:r>
          </a:p>
          <a:p>
            <a:pPr lvl="1" eaLnBrk="1" hangingPunct="1"/>
            <a:r>
              <a:rPr lang="en-GB" dirty="0">
                <a:latin typeface="Verdana" charset="0"/>
              </a:rPr>
              <a:t>Sepsis Survival (day 1 samples)</a:t>
            </a:r>
          </a:p>
          <a:p>
            <a:pPr eaLnBrk="1" hangingPunct="1"/>
            <a:endParaRPr lang="en-GB" dirty="0">
              <a:latin typeface="Verdana" charset="0"/>
            </a:endParaRP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057400"/>
            <a:ext cx="333127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3687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Model 1 Sepsis versus SIRS (OOHCA)</a:t>
            </a:r>
          </a:p>
        </p:txBody>
      </p:sp>
      <p:graphicFrame>
        <p:nvGraphicFramePr>
          <p:cNvPr id="2458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137794"/>
              </p:ext>
            </p:extLst>
          </p:nvPr>
        </p:nvGraphicFramePr>
        <p:xfrm>
          <a:off x="152399" y="1752600"/>
          <a:ext cx="4495801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4" imgW="4699000" imgH="901700" progId="Excel.Sheet.12">
                  <p:embed/>
                </p:oleObj>
              </mc:Choice>
              <mc:Fallback>
                <p:oleObj name="Worksheet" r:id="rId4" imgW="4699000" imgH="9017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399" y="1752600"/>
                        <a:ext cx="4495801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1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484313"/>
            <a:ext cx="3073400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3213100"/>
            <a:ext cx="6624638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583" name="Straight Connector 13"/>
          <p:cNvCxnSpPr>
            <a:cxnSpLocks noChangeShapeType="1"/>
          </p:cNvCxnSpPr>
          <p:nvPr/>
        </p:nvCxnSpPr>
        <p:spPr bwMode="auto">
          <a:xfrm>
            <a:off x="1719263" y="4338638"/>
            <a:ext cx="5688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TextBox 2"/>
          <p:cNvSpPr txBox="1">
            <a:spLocks noChangeArrowheads="1"/>
          </p:cNvSpPr>
          <p:nvPr/>
        </p:nvSpPr>
        <p:spPr bwMode="auto">
          <a:xfrm>
            <a:off x="5795963" y="1916113"/>
            <a:ext cx="17303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100"/>
              <a:t>Average AUC = 0.981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61813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Model 2 Abdominal versus pulmonary Sepsis</a:t>
            </a:r>
          </a:p>
        </p:txBody>
      </p:sp>
      <p:pic>
        <p:nvPicPr>
          <p:cNvPr id="2560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7847013" cy="298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560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6935"/>
              </p:ext>
            </p:extLst>
          </p:nvPr>
        </p:nvGraphicFramePr>
        <p:xfrm>
          <a:off x="0" y="1905000"/>
          <a:ext cx="4724400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Worksheet" r:id="rId5" imgW="6223000" imgH="1435100" progId="Excel.Sheet.12">
                  <p:embed/>
                </p:oleObj>
              </mc:Choice>
              <mc:Fallback>
                <p:oleObj name="Worksheet" r:id="rId5" imgW="6223000" imgH="14351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05000"/>
                        <a:ext cx="4724400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607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358140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Box 2"/>
          <p:cNvSpPr txBox="1">
            <a:spLocks noChangeArrowheads="1"/>
          </p:cNvSpPr>
          <p:nvPr/>
        </p:nvSpPr>
        <p:spPr bwMode="auto">
          <a:xfrm>
            <a:off x="6096000" y="1981200"/>
            <a:ext cx="15906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100" dirty="0"/>
              <a:t>Average AUC =0.96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69832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Model 3 Survival in sepsis (Profile Day 1)</a:t>
            </a:r>
          </a:p>
        </p:txBody>
      </p:sp>
      <p:graphicFrame>
        <p:nvGraphicFramePr>
          <p:cNvPr id="266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166992"/>
              </p:ext>
            </p:extLst>
          </p:nvPr>
        </p:nvGraphicFramePr>
        <p:xfrm>
          <a:off x="25400" y="1676400"/>
          <a:ext cx="48133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Worksheet" r:id="rId4" imgW="4813300" imgH="1079500" progId="Excel.Sheet.12">
                  <p:embed/>
                </p:oleObj>
              </mc:Choice>
              <mc:Fallback>
                <p:oleObj name="Worksheet" r:id="rId4" imgW="4813300" imgH="107950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" y="1676400"/>
                        <a:ext cx="4813300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29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90600"/>
            <a:ext cx="3586162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53"/>
          <a:stretch>
            <a:fillRect/>
          </a:stretch>
        </p:blipFill>
        <p:spPr bwMode="auto">
          <a:xfrm>
            <a:off x="457200" y="2895600"/>
            <a:ext cx="78105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11"/>
          <p:cNvSpPr txBox="1">
            <a:spLocks noChangeArrowheads="1"/>
          </p:cNvSpPr>
          <p:nvPr/>
        </p:nvSpPr>
        <p:spPr bwMode="auto">
          <a:xfrm>
            <a:off x="5651500" y="1628775"/>
            <a:ext cx="1508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US" sz="1000"/>
              <a:t>Average AUC = 0.85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41206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395288" y="2924175"/>
            <a:ext cx="8305800" cy="1066800"/>
          </a:xfrm>
        </p:spPr>
        <p:txBody>
          <a:bodyPr/>
          <a:lstStyle/>
          <a:p>
            <a:r>
              <a:rPr lang="en-US">
                <a:latin typeface="Verdana" charset="0"/>
              </a:rPr>
              <a:t>Results - Protein arrays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033105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Model 1 Abdominal Sepsis versus SIRS (OOHCA)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42988" y="1700213"/>
          <a:ext cx="1714500" cy="947736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</a:tblGrid>
              <a:tr h="28711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 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Input ID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Average Test Error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515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1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CRP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0.062778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515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2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TNFRII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0.048854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515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3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ALT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0.040314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65155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4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FABP_C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/>
                        </a:rPr>
                        <a:t>0.037093</a:t>
                      </a:r>
                    </a:p>
                  </a:txBody>
                  <a:tcPr marL="12700" marR="12700" marT="12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971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852738"/>
            <a:ext cx="6632575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7" name="Rectangle 14"/>
          <p:cNvSpPr>
            <a:spLocks noChangeArrowheads="1"/>
          </p:cNvSpPr>
          <p:nvPr/>
        </p:nvSpPr>
        <p:spPr bwMode="auto">
          <a:xfrm>
            <a:off x="1476375" y="2205038"/>
            <a:ext cx="1295400" cy="144462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38800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9707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Model 1 Abdominal Sepsis versus Pulmonary Sepsis</a:t>
            </a:r>
          </a:p>
        </p:txBody>
      </p:sp>
      <p:pic>
        <p:nvPicPr>
          <p:cNvPr id="3072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33800"/>
            <a:ext cx="6156325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25" name="Object 6"/>
          <p:cNvGraphicFramePr>
            <a:graphicFrameLocks noChangeAspect="1"/>
          </p:cNvGraphicFramePr>
          <p:nvPr/>
        </p:nvGraphicFramePr>
        <p:xfrm>
          <a:off x="395288" y="1484313"/>
          <a:ext cx="20955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Worksheet" r:id="rId5" imgW="2095423" imgH="1993827" progId="Excel.Sheet.12">
                  <p:embed/>
                </p:oleObj>
              </mc:Choice>
              <mc:Fallback>
                <p:oleObj name="Worksheet" r:id="rId5" imgW="2095423" imgH="1993827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84313"/>
                        <a:ext cx="20955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Rectangle 9"/>
          <p:cNvSpPr>
            <a:spLocks noChangeArrowheads="1"/>
          </p:cNvSpPr>
          <p:nvPr/>
        </p:nvSpPr>
        <p:spPr bwMode="auto">
          <a:xfrm>
            <a:off x="827088" y="1628775"/>
            <a:ext cx="1657350" cy="144463"/>
          </a:xfrm>
          <a:prstGeom prst="rect">
            <a:avLst/>
          </a:prstGeom>
          <a:solidFill>
            <a:schemeClr val="accent1">
              <a:alpha val="34901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cs typeface="Arial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451748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Verdana" charset="0"/>
              </a:rPr>
              <a:t>Model 1 Pulmonary Sepsis versus SIRS (OOHCA)</a:t>
            </a:r>
          </a:p>
        </p:txBody>
      </p:sp>
      <p:graphicFrame>
        <p:nvGraphicFramePr>
          <p:cNvPr id="31748" name="Object 2"/>
          <p:cNvGraphicFramePr>
            <a:graphicFrameLocks noChangeAspect="1"/>
          </p:cNvGraphicFramePr>
          <p:nvPr/>
        </p:nvGraphicFramePr>
        <p:xfrm>
          <a:off x="107950" y="1484313"/>
          <a:ext cx="2095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4" imgW="2095423" imgH="1003263" progId="Excel.Sheet.12">
                  <p:embed/>
                </p:oleObj>
              </mc:Choice>
              <mc:Fallback>
                <p:oleObj name="Worksheet" r:id="rId4" imgW="2095423" imgH="1003263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84313"/>
                        <a:ext cx="2095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49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90800"/>
            <a:ext cx="7380287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176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46"/>
          <p:cNvGrpSpPr>
            <a:grpSpLocks/>
          </p:cNvGrpSpPr>
          <p:nvPr/>
        </p:nvGrpSpPr>
        <p:grpSpPr bwMode="auto">
          <a:xfrm>
            <a:off x="1908175" y="4581525"/>
            <a:ext cx="2232025" cy="1368425"/>
            <a:chOff x="3787" y="2899"/>
            <a:chExt cx="1951" cy="1302"/>
          </a:xfrm>
        </p:grpSpPr>
        <p:pic>
          <p:nvPicPr>
            <p:cNvPr id="16" name="Picture 47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5148" y="2899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48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5443" y="2899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49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4127" y="3580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0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3810" y="2913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51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3787" y="3580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52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4490" y="3580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53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4853" y="3580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54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4150" y="2913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Picture 55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4830" y="2899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6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4468" y="2913"/>
              <a:ext cx="295" cy="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2484438" y="4221163"/>
            <a:ext cx="1403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chemeClr val="tx1"/>
                </a:solidFill>
                <a:latin typeface="Arial" charset="0"/>
              </a:rPr>
              <a:t>Diagnosis A</a:t>
            </a:r>
          </a:p>
        </p:txBody>
      </p:sp>
      <p:sp>
        <p:nvSpPr>
          <p:cNvPr id="27" name="Text Box 58"/>
          <p:cNvSpPr txBox="1">
            <a:spLocks noChangeArrowheads="1"/>
          </p:cNvSpPr>
          <p:nvPr/>
        </p:nvSpPr>
        <p:spPr bwMode="auto">
          <a:xfrm>
            <a:off x="6732588" y="41497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chemeClr val="tx1"/>
                </a:solidFill>
                <a:latin typeface="Arial" charset="0"/>
              </a:rPr>
              <a:t>Treatment B</a:t>
            </a:r>
          </a:p>
        </p:txBody>
      </p:sp>
      <p:sp>
        <p:nvSpPr>
          <p:cNvPr id="28" name="Text Box 59"/>
          <p:cNvSpPr txBox="1">
            <a:spLocks noChangeArrowheads="1"/>
          </p:cNvSpPr>
          <p:nvPr/>
        </p:nvSpPr>
        <p:spPr bwMode="auto">
          <a:xfrm>
            <a:off x="323528" y="4509120"/>
            <a:ext cx="12961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800" dirty="0" smtClean="0">
                <a:latin typeface="Arial" charset="0"/>
              </a:rPr>
              <a:t>Patient</a:t>
            </a: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Population </a:t>
            </a:r>
            <a:endParaRPr lang="en-GB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4140200" y="5949950"/>
            <a:ext cx="220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chemeClr val="tx1"/>
                </a:solidFill>
                <a:latin typeface="Arial" charset="0"/>
              </a:rPr>
              <a:t>Stratified population</a:t>
            </a:r>
          </a:p>
        </p:txBody>
      </p:sp>
      <p:pic>
        <p:nvPicPr>
          <p:cNvPr id="30" name="Picture 6" descr="http://www.pnas.org/content/94/24/13057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375" y="404813"/>
            <a:ext cx="1397000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http://www.pnas.org/content/94/24/13057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549275"/>
            <a:ext cx="1392237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6" descr="http://www.pnas.org/content/94/24/13057/F1.lar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738" y="765175"/>
            <a:ext cx="1397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 descr="http://www.pnas.org/content/94/24/13057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909638"/>
            <a:ext cx="13922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http://www.pnas.org/content/94/24/13057/F1.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1052513"/>
            <a:ext cx="1392238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 descr="http://www.pnas.org/content/94/24/13057/F1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1397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40200" y="2708275"/>
            <a:ext cx="227965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69"/>
          <p:cNvSpPr>
            <a:spLocks noChangeArrowheads="1"/>
          </p:cNvSpPr>
          <p:nvPr/>
        </p:nvSpPr>
        <p:spPr bwMode="auto">
          <a:xfrm rot="-1850927">
            <a:off x="2484438" y="2205038"/>
            <a:ext cx="1223962" cy="504825"/>
          </a:xfrm>
          <a:prstGeom prst="notchedRightArrow">
            <a:avLst>
              <a:gd name="adj1" fmla="val 50000"/>
              <a:gd name="adj2" fmla="val 606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AutoShape 70"/>
          <p:cNvSpPr>
            <a:spLocks noChangeArrowheads="1"/>
          </p:cNvSpPr>
          <p:nvPr/>
        </p:nvSpPr>
        <p:spPr bwMode="auto">
          <a:xfrm rot="2403094">
            <a:off x="5292725" y="4941888"/>
            <a:ext cx="1223963" cy="504825"/>
          </a:xfrm>
          <a:prstGeom prst="notchedRightArrow">
            <a:avLst>
              <a:gd name="adj1" fmla="val 50000"/>
              <a:gd name="adj2" fmla="val 60613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AutoShape 71"/>
          <p:cNvSpPr>
            <a:spLocks noChangeArrowheads="1"/>
          </p:cNvSpPr>
          <p:nvPr/>
        </p:nvSpPr>
        <p:spPr bwMode="auto">
          <a:xfrm rot="19196906" flipH="1">
            <a:off x="4067175" y="4941888"/>
            <a:ext cx="1223963" cy="504825"/>
          </a:xfrm>
          <a:prstGeom prst="notchedRightArrow">
            <a:avLst>
              <a:gd name="adj1" fmla="val 50000"/>
              <a:gd name="adj2" fmla="val 6061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72"/>
          <p:cNvSpPr txBox="1">
            <a:spLocks noChangeArrowheads="1"/>
          </p:cNvSpPr>
          <p:nvPr/>
        </p:nvSpPr>
        <p:spPr bwMode="auto">
          <a:xfrm>
            <a:off x="6227763" y="1196975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GB" sz="1800">
                <a:solidFill>
                  <a:schemeClr val="tx1"/>
                </a:solidFill>
                <a:latin typeface="Arial" charset="0"/>
              </a:rPr>
              <a:t>Profile Data</a:t>
            </a:r>
          </a:p>
        </p:txBody>
      </p:sp>
      <p:sp>
        <p:nvSpPr>
          <p:cNvPr id="41" name="Line 73"/>
          <p:cNvSpPr>
            <a:spLocks noChangeShapeType="1"/>
          </p:cNvSpPr>
          <p:nvPr/>
        </p:nvSpPr>
        <p:spPr bwMode="auto">
          <a:xfrm flipH="1">
            <a:off x="4356100" y="1484313"/>
            <a:ext cx="503238" cy="1223962"/>
          </a:xfrm>
          <a:prstGeom prst="line">
            <a:avLst/>
          </a:prstGeom>
          <a:noFill/>
          <a:ln w="19050">
            <a:solidFill>
              <a:srgbClr val="00CC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2" name="Line 74"/>
          <p:cNvSpPr>
            <a:spLocks noChangeShapeType="1"/>
          </p:cNvSpPr>
          <p:nvPr/>
        </p:nvSpPr>
        <p:spPr bwMode="auto">
          <a:xfrm>
            <a:off x="5219700" y="2060575"/>
            <a:ext cx="73025" cy="647700"/>
          </a:xfrm>
          <a:prstGeom prst="line">
            <a:avLst/>
          </a:prstGeom>
          <a:noFill/>
          <a:ln w="19050">
            <a:solidFill>
              <a:srgbClr val="CC99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3" name="Line 75"/>
          <p:cNvSpPr>
            <a:spLocks noChangeShapeType="1"/>
          </p:cNvSpPr>
          <p:nvPr/>
        </p:nvSpPr>
        <p:spPr bwMode="auto">
          <a:xfrm>
            <a:off x="5580063" y="1557338"/>
            <a:ext cx="647700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44" name="Text Box 76"/>
          <p:cNvSpPr txBox="1">
            <a:spLocks noChangeArrowheads="1"/>
          </p:cNvSpPr>
          <p:nvPr/>
        </p:nvSpPr>
        <p:spPr bwMode="auto">
          <a:xfrm>
            <a:off x="6629400" y="3048000"/>
            <a:ext cx="193833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1800" dirty="0">
                <a:solidFill>
                  <a:schemeClr val="tx1"/>
                </a:solidFill>
                <a:latin typeface="Arial" charset="0"/>
              </a:rPr>
              <a:t>Key Genes in </a:t>
            </a:r>
            <a:endParaRPr lang="en-GB" sz="1800" dirty="0" smtClean="0">
              <a:solidFill>
                <a:schemeClr val="tx1"/>
              </a:solidFill>
              <a:latin typeface="Arial" charset="0"/>
            </a:endParaRPr>
          </a:p>
          <a:p>
            <a:pPr eaLnBrk="1" hangingPunct="1"/>
            <a:r>
              <a:rPr lang="en-GB" sz="1800" dirty="0" smtClean="0">
                <a:solidFill>
                  <a:schemeClr val="tx1"/>
                </a:solidFill>
                <a:latin typeface="Arial" charset="0"/>
              </a:rPr>
              <a:t>ANN decision </a:t>
            </a:r>
            <a:r>
              <a:rPr lang="en-GB" sz="1800" dirty="0">
                <a:solidFill>
                  <a:schemeClr val="tx1"/>
                </a:solidFill>
                <a:latin typeface="Arial" charset="0"/>
              </a:rPr>
              <a:t>support model</a:t>
            </a:r>
          </a:p>
        </p:txBody>
      </p:sp>
      <p:grpSp>
        <p:nvGrpSpPr>
          <p:cNvPr id="45" name="Group 111"/>
          <p:cNvGrpSpPr>
            <a:grpSpLocks/>
          </p:cNvGrpSpPr>
          <p:nvPr/>
        </p:nvGrpSpPr>
        <p:grpSpPr bwMode="auto">
          <a:xfrm>
            <a:off x="250825" y="1238746"/>
            <a:ext cx="2230438" cy="3054350"/>
            <a:chOff x="158" y="584"/>
            <a:chExt cx="1405" cy="1924"/>
          </a:xfrm>
        </p:grpSpPr>
        <p:pic>
          <p:nvPicPr>
            <p:cNvPr id="46" name="Picture 4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634" y="1546"/>
              <a:ext cx="21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6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1351" y="1546"/>
              <a:ext cx="21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11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158" y="1071"/>
              <a:ext cx="21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Picture 14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884" y="1070"/>
              <a:ext cx="21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Picture 15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1351" y="1071"/>
              <a:ext cx="21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Picture 18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391" y="584"/>
              <a:ext cx="211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" name="Picture 19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634" y="584"/>
              <a:ext cx="211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25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391" y="2032"/>
              <a:ext cx="21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26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884" y="2032"/>
              <a:ext cx="212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30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61749" r="19057" b="49054"/>
            <a:stretch>
              <a:fillRect/>
            </a:stretch>
          </p:blipFill>
          <p:spPr bwMode="auto">
            <a:xfrm>
              <a:off x="635" y="2032"/>
              <a:ext cx="211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77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369" y="2124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79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134" y="2124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80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76" y="2124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81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08" y="1638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82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76" y="1638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83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902" y="1638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84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134" y="1638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3" name="Picture 85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09" y="1162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86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652" y="1162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5" name="Picture 87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134" y="1162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6" name="Picture 88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133" y="67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89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902" y="67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90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76" y="67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9" name="Picture 91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1369" y="67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0" name="Group 110"/>
          <p:cNvGrpSpPr>
            <a:grpSpLocks/>
          </p:cNvGrpSpPr>
          <p:nvPr/>
        </p:nvGrpSpPr>
        <p:grpSpPr bwMode="auto">
          <a:xfrm>
            <a:off x="6516688" y="4581525"/>
            <a:ext cx="1865312" cy="1328738"/>
            <a:chOff x="4105" y="2886"/>
            <a:chExt cx="1264" cy="837"/>
          </a:xfrm>
        </p:grpSpPr>
        <p:pic>
          <p:nvPicPr>
            <p:cNvPr id="71" name="Picture 95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286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" name="Picture 97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468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" name="Picture 98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649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4" name="Picture 99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830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5" name="Picture 100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5012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101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105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02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5193" y="2886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03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286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104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468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0" name="Picture 105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649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106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830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107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5012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108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4105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4" name="Picture 109" descr="jelly-babies"/>
            <p:cNvPicPr>
              <a:picLocks noChangeAspect="1" noChangeArrowheads="1"/>
            </p:cNvPicPr>
            <p:nvPr/>
          </p:nvPicPr>
          <p:blipFill>
            <a:blip r:embed="rId2" cstate="print"/>
            <a:srcRect l="43616" t="4433" r="39342" b="48759"/>
            <a:stretch>
              <a:fillRect/>
            </a:stretch>
          </p:blipFill>
          <p:spPr bwMode="auto">
            <a:xfrm>
              <a:off x="5193" y="3339"/>
              <a:ext cx="176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07107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typical ICU patient on admission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 ~67 years</a:t>
            </a:r>
          </a:p>
          <a:p>
            <a:r>
              <a:rPr lang="en-US" dirty="0" smtClean="0"/>
              <a:t>APACHE II score: ~30</a:t>
            </a:r>
          </a:p>
          <a:p>
            <a:r>
              <a:rPr lang="en-US" dirty="0" smtClean="0"/>
              <a:t>WCC 13-16</a:t>
            </a:r>
          </a:p>
          <a:p>
            <a:r>
              <a:rPr lang="en-US" dirty="0" smtClean="0"/>
              <a:t>CRP: 20-150</a:t>
            </a:r>
          </a:p>
          <a:p>
            <a:r>
              <a:rPr lang="en-US" dirty="0" smtClean="0"/>
              <a:t>Acute kidney injury: urea ~10, </a:t>
            </a:r>
            <a:r>
              <a:rPr lang="en-US" dirty="0" err="1" smtClean="0"/>
              <a:t>creatinine</a:t>
            </a:r>
            <a:r>
              <a:rPr lang="en-US" dirty="0" smtClean="0"/>
              <a:t> ~120-150</a:t>
            </a:r>
          </a:p>
          <a:p>
            <a:r>
              <a:rPr lang="en-US" dirty="0" smtClean="0"/>
              <a:t>MAP ~ 65mmHg</a:t>
            </a:r>
          </a:p>
          <a:p>
            <a:r>
              <a:rPr lang="en-US" dirty="0" smtClean="0"/>
              <a:t>On noradrenaline 0.05-0.5 mcg/kg/min</a:t>
            </a:r>
          </a:p>
          <a:p>
            <a:r>
              <a:rPr lang="en-US" dirty="0" smtClean="0"/>
              <a:t>Urine output ~20 mL/</a:t>
            </a:r>
            <a:r>
              <a:rPr lang="en-US" dirty="0" err="1" smtClean="0"/>
              <a:t>hr</a:t>
            </a:r>
            <a:endParaRPr lang="en-US" dirty="0" smtClean="0"/>
          </a:p>
          <a:p>
            <a:r>
              <a:rPr lang="en-US" dirty="0" smtClean="0"/>
              <a:t>On mechanical ventilation with acceptable oxygenation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95528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4590288"/>
          </a:xfrm>
        </p:spPr>
        <p:txBody>
          <a:bodyPr numCol="1"/>
          <a:lstStyle/>
          <a:p>
            <a:pPr marL="114300" indent="0">
              <a:buNone/>
            </a:pPr>
            <a:r>
              <a:rPr lang="en-US" dirty="0" smtClean="0"/>
              <a:t>		Pulmonary	Abdominal	OOHCA</a:t>
            </a:r>
          </a:p>
          <a:p>
            <a:pPr marL="114300" indent="0">
              <a:buNone/>
            </a:pPr>
            <a:r>
              <a:rPr lang="en-US" dirty="0" smtClean="0"/>
              <a:t>		n=82		n=61		n=42</a:t>
            </a:r>
          </a:p>
          <a:p>
            <a:pPr marL="114300" indent="0">
              <a:buNone/>
            </a:pPr>
            <a:r>
              <a:rPr lang="en-US" dirty="0" smtClean="0"/>
              <a:t>Age		67 (17)	72 (21)	68 (17)</a:t>
            </a:r>
          </a:p>
          <a:p>
            <a:pPr marL="114300" indent="0">
              <a:buNone/>
            </a:pPr>
            <a:r>
              <a:rPr lang="en-US" dirty="0" smtClean="0"/>
              <a:t>APACHEII	31 (17)	31 (13)	30 (8)</a:t>
            </a:r>
          </a:p>
          <a:p>
            <a:pPr marL="114300" indent="0">
              <a:buNone/>
            </a:pPr>
            <a:r>
              <a:rPr lang="en-US" dirty="0" smtClean="0"/>
              <a:t>WCC		16.4 (9.4)	15.2 (15)	14.9 (12.8)	</a:t>
            </a:r>
          </a:p>
          <a:p>
            <a:pPr marL="114300" indent="0">
              <a:buNone/>
            </a:pPr>
            <a:r>
              <a:rPr lang="en-US" dirty="0" smtClean="0"/>
              <a:t>CRP		162 (180)	256 (189)	26 (49)</a:t>
            </a:r>
          </a:p>
          <a:p>
            <a:pPr marL="114300" indent="0">
              <a:buNone/>
            </a:pPr>
            <a:r>
              <a:rPr lang="en-US" dirty="0" smtClean="0"/>
              <a:t>Mean BP	65 (18)	65 (13)	61 (12)</a:t>
            </a:r>
          </a:p>
          <a:p>
            <a:pPr marL="114300" indent="0">
              <a:buNone/>
            </a:pPr>
            <a:r>
              <a:rPr lang="en-US" dirty="0" smtClean="0"/>
              <a:t>Mortality	18.3%		24.6%		33.3%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413856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way of thinking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45902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522920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rgbClr val="00B0F0"/>
                </a:solidFill>
              </a:rPr>
              <a:t>Se</a:t>
            </a:r>
            <a:r>
              <a:rPr lang="en-GB" sz="2800" b="1" dirty="0" smtClean="0">
                <a:solidFill>
                  <a:srgbClr val="00B0F0"/>
                </a:solidFill>
              </a:rPr>
              <a:t>psis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6" name="Text Placeholder 5"/>
          <p:cNvSpPr txBox="1">
            <a:spLocks/>
          </p:cNvSpPr>
          <p:nvPr/>
        </p:nvSpPr>
        <p:spPr bwMode="auto">
          <a:xfrm>
            <a:off x="323528" y="1800000"/>
            <a:ext cx="8568952" cy="437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4888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526DB0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9525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989AAC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163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DC5924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800" smtClean="0"/>
          </a:p>
          <a:p>
            <a:endParaRPr lang="en-GB" sz="1800" smtClean="0"/>
          </a:p>
          <a:p>
            <a:endParaRPr lang="en-GB" sz="1800" smtClean="0"/>
          </a:p>
          <a:p>
            <a:endParaRPr lang="en-GB" sz="1800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96136" y="2564904"/>
            <a:ext cx="1512168" cy="1008112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7776864" y="2636912"/>
            <a:ext cx="0" cy="2952328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264696" y="4077072"/>
            <a:ext cx="1512168" cy="122413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1907704" y="2708920"/>
            <a:ext cx="1800200" cy="936104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75856" y="3717032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accent3">
                    <a:lumMod val="75000"/>
                  </a:schemeClr>
                </a:solidFill>
              </a:rPr>
              <a:t>Sample</a:t>
            </a:r>
            <a:endParaRPr lang="en-GB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76664" y="3668831"/>
            <a:ext cx="3203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2 (3 Markers)</a:t>
            </a:r>
            <a:endParaRPr lang="en-GB" b="1" dirty="0">
              <a:solidFill>
                <a:srgbClr val="99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285293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Panel 1 (2 markers)</a:t>
            </a:r>
            <a:endParaRPr lang="en-GB" b="1" dirty="0">
              <a:solidFill>
                <a:srgbClr val="9966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47864" y="473966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9966FF"/>
                </a:solidFill>
              </a:rPr>
              <a:t>Panel 3 (3 markers)</a:t>
            </a:r>
            <a:endParaRPr lang="en-GB" b="1" dirty="0">
              <a:solidFill>
                <a:srgbClr val="9966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19168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SIRS/sepsis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573325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ABD Sepsis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76256" y="580526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SIRS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915816" y="5517232"/>
            <a:ext cx="1728192" cy="504056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843808" y="5373216"/>
            <a:ext cx="1800200" cy="0"/>
          </a:xfrm>
          <a:prstGeom prst="straightConnector1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9512" y="5066020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PLM Sepsis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008" y="3596823"/>
            <a:ext cx="3347864" cy="646331"/>
          </a:xfrm>
          <a:prstGeom prst="rect">
            <a:avLst/>
          </a:prstGeom>
          <a:noFill/>
          <a:ln cmpd="thickThin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 smtClean="0">
                <a:solidFill>
                  <a:srgbClr val="9966FF"/>
                </a:solidFill>
              </a:rPr>
              <a:t>Panel 4 (3-4 markers)</a:t>
            </a:r>
            <a:endParaRPr lang="en-GB" b="1" dirty="0" smtClean="0">
              <a:solidFill>
                <a:srgbClr val="9966FF"/>
              </a:solidFill>
            </a:endParaRPr>
          </a:p>
          <a:p>
            <a:pPr algn="ctr"/>
            <a:r>
              <a:rPr lang="en-GB" b="1" dirty="0" smtClean="0">
                <a:solidFill>
                  <a:srgbClr val="92D050"/>
                </a:solidFill>
              </a:rPr>
              <a:t>– Severity/Recovery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08520" y="1969676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B0F0"/>
                </a:solidFill>
              </a:rPr>
              <a:t>Control</a:t>
            </a:r>
            <a:endParaRPr lang="en-GB" sz="2800" b="1" dirty="0">
              <a:solidFill>
                <a:srgbClr val="00B0F0"/>
              </a:solidFill>
            </a:endParaRPr>
          </a:p>
        </p:txBody>
      </p:sp>
      <p:sp>
        <p:nvSpPr>
          <p:cNvPr id="2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161180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Patent applied for</a:t>
            </a:r>
          </a:p>
          <a:p>
            <a:r>
              <a:rPr lang="en-GB" sz="2800" dirty="0" smtClean="0"/>
              <a:t>Publication of current data</a:t>
            </a:r>
          </a:p>
          <a:p>
            <a:r>
              <a:rPr lang="en-GB" sz="2800" dirty="0" smtClean="0"/>
              <a:t>Validation study</a:t>
            </a:r>
          </a:p>
          <a:p>
            <a:r>
              <a:rPr lang="en-GB" sz="2800" dirty="0" smtClean="0"/>
              <a:t>Biomarker discovery based on principles outlined</a:t>
            </a:r>
          </a:p>
          <a:p>
            <a:r>
              <a:rPr lang="en-GB" sz="2800" dirty="0" smtClean="0"/>
              <a:t>Extend/amend the panels for different questions</a:t>
            </a:r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772349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 this patient septic?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Everybody wants simple Yes/No answers!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Early </a:t>
            </a:r>
            <a:r>
              <a:rPr lang="en-GB" sz="2400" dirty="0"/>
              <a:t>identification and assessment of severity of sepsis syndrome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Early diagnosis of organ dysfunction and optimal use of healthcare resources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Identifying patients at the time of hospital discharge who might benefit from further health resource allocation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058401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/>
              <a:t>No universally accepted validated biomarkers for use in SIRS/sepsis  discrimination despite a number of previous single and combination biomarker discovery/validation studies</a:t>
            </a:r>
          </a:p>
          <a:p>
            <a:pPr>
              <a:buFont typeface="Arial" pitchFamily="34" charset="0"/>
              <a:buChar char="•"/>
            </a:pPr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No universally accepted validated biomarkers, including cytokines, for use in severity/prognosis despite a number of previous studies</a:t>
            </a:r>
          </a:p>
          <a:p>
            <a:endParaRPr lang="en-GB" sz="2400" dirty="0"/>
          </a:p>
          <a:p>
            <a:pPr>
              <a:buFont typeface="Arial" pitchFamily="34" charset="0"/>
              <a:buChar char="•"/>
            </a:pPr>
            <a:r>
              <a:rPr lang="en-GB" sz="2400" dirty="0"/>
              <a:t> No temporal and long-term prognosis studies conducted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92501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ANEMONES: </a:t>
            </a:r>
            <a:r>
              <a:rPr lang="en-US" sz="2800" dirty="0"/>
              <a:t>Analysis of </a:t>
            </a:r>
            <a:r>
              <a:rPr lang="en-US" sz="2800" dirty="0" err="1"/>
              <a:t>geNe</a:t>
            </a:r>
            <a:r>
              <a:rPr lang="en-US" sz="2800" dirty="0"/>
              <a:t> Expression and </a:t>
            </a:r>
            <a:r>
              <a:rPr lang="en-US" sz="2800" dirty="0" err="1"/>
              <a:t>bioMarkers</a:t>
            </a:r>
            <a:r>
              <a:rPr lang="en-US" sz="2800" dirty="0"/>
              <a:t> </a:t>
            </a:r>
            <a:r>
              <a:rPr lang="en-US" sz="2800" dirty="0" err="1"/>
              <a:t>fOr</a:t>
            </a:r>
            <a:r>
              <a:rPr lang="en-US" sz="2800" dirty="0"/>
              <a:t> </a:t>
            </a:r>
            <a:r>
              <a:rPr lang="en-US" sz="2800" dirty="0" err="1"/>
              <a:t>poiNtofcare</a:t>
            </a:r>
            <a:r>
              <a:rPr lang="en-US" sz="2800" dirty="0"/>
              <a:t> </a:t>
            </a:r>
            <a:r>
              <a:rPr lang="en-US" sz="2800" dirty="0" err="1"/>
              <a:t>dEcision</a:t>
            </a:r>
            <a:r>
              <a:rPr lang="en-US" sz="2800" dirty="0"/>
              <a:t> support in Sepsis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Collaboration with PHE, </a:t>
            </a:r>
            <a:r>
              <a:rPr lang="en-GB" sz="2400" smtClean="0"/>
              <a:t>Randox</a:t>
            </a:r>
            <a:r>
              <a:rPr lang="en-GB" sz="2400" dirty="0" smtClean="0"/>
              <a:t>, Atlas Genetics, Nottingham Trent, Cardiff University/SARTRE/Critical Care Alliance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Funded by Innovate UK (former Technology Strategy Board)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Temporal study of gene expression and protein biomarkers in three distinct patient populations</a:t>
            </a:r>
          </a:p>
          <a:p>
            <a:r>
              <a:rPr lang="en-US" b="1" dirty="0"/>
              <a:t>ISRCTN	</a:t>
            </a:r>
            <a:r>
              <a:rPr lang="en-US" dirty="0"/>
              <a:t>99754654		</a:t>
            </a:r>
          </a:p>
          <a:p>
            <a:r>
              <a:rPr lang="en-US" b="1" dirty="0"/>
              <a:t>MREC N°	</a:t>
            </a:r>
            <a:r>
              <a:rPr lang="en-US" dirty="0"/>
              <a:t>12/WA/0303	</a:t>
            </a:r>
          </a:p>
          <a:p>
            <a:r>
              <a:rPr lang="en-US" b="1" dirty="0"/>
              <a:t>UKCRN ID	</a:t>
            </a:r>
            <a:r>
              <a:rPr lang="en-US" dirty="0"/>
              <a:t>13675	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596281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patients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620000" cy="4590288"/>
          </a:xfrm>
        </p:spPr>
        <p:txBody>
          <a:bodyPr numCol="1"/>
          <a:lstStyle/>
          <a:p>
            <a:pPr marL="114300" indent="0">
              <a:buNone/>
            </a:pPr>
            <a:r>
              <a:rPr lang="en-US" dirty="0" smtClean="0"/>
              <a:t>		Pulmonary	Abdominal	OOHCA</a:t>
            </a:r>
          </a:p>
          <a:p>
            <a:pPr marL="114300" indent="0">
              <a:buNone/>
            </a:pPr>
            <a:r>
              <a:rPr lang="en-US" dirty="0" smtClean="0"/>
              <a:t>		n=82		n=61		n=42</a:t>
            </a:r>
          </a:p>
          <a:p>
            <a:pPr marL="114300" indent="0">
              <a:buNone/>
            </a:pPr>
            <a:r>
              <a:rPr lang="en-US" dirty="0" smtClean="0"/>
              <a:t>Age		67 (17)	72 (21)	68 (17)</a:t>
            </a:r>
          </a:p>
          <a:p>
            <a:pPr marL="114300" indent="0">
              <a:buNone/>
            </a:pPr>
            <a:r>
              <a:rPr lang="en-US" dirty="0" smtClean="0"/>
              <a:t>APACHEII	31 (17)	31 (13)	30 (8)</a:t>
            </a:r>
          </a:p>
          <a:p>
            <a:pPr marL="114300" indent="0">
              <a:buNone/>
            </a:pPr>
            <a:r>
              <a:rPr lang="en-US" dirty="0" smtClean="0"/>
              <a:t>WCC		16.4 (9.4)	15.2 (15)	14.9 (12.8)	</a:t>
            </a:r>
          </a:p>
          <a:p>
            <a:pPr marL="114300" indent="0">
              <a:buNone/>
            </a:pPr>
            <a:r>
              <a:rPr lang="en-US" dirty="0" smtClean="0"/>
              <a:t>CRP		162 (180)	256 (189)	26 (49)</a:t>
            </a:r>
          </a:p>
          <a:p>
            <a:pPr marL="114300" indent="0">
              <a:buNone/>
            </a:pPr>
            <a:r>
              <a:rPr lang="en-US" dirty="0" smtClean="0"/>
              <a:t>Mean BP	65 (18)	65 (13)	61 (12)</a:t>
            </a:r>
          </a:p>
          <a:p>
            <a:pPr marL="114300" indent="0">
              <a:buNone/>
            </a:pPr>
            <a:r>
              <a:rPr lang="en-US" dirty="0" smtClean="0"/>
              <a:t>Mortality	18.3%		24.6%		33.3%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034175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/>
              <a:t>Data mining conducted  on previous SIRS/sepsis datasets from E GEO database  and </a:t>
            </a:r>
            <a:r>
              <a:rPr lang="en-GB" sz="2000" i="1" dirty="0"/>
              <a:t>prior art </a:t>
            </a:r>
            <a:r>
              <a:rPr lang="en-GB" sz="2000" dirty="0"/>
              <a:t>(NTU and PHE)</a:t>
            </a:r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3 control genes identified from interrogation of datasets;  ALAS1, TBP &amp; HMBS, for normalisation purposes</a:t>
            </a:r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6 surrogate candidate biomarkers and 2 control gene identified and passed to Atlas for their assay design; </a:t>
            </a:r>
            <a:r>
              <a:rPr lang="en-GB" sz="2000" dirty="0" smtClean="0"/>
              <a:t>Biomarker 1-3 </a:t>
            </a:r>
            <a:r>
              <a:rPr lang="en-GB" sz="2000" dirty="0"/>
              <a:t>and HMBS utilised</a:t>
            </a:r>
          </a:p>
          <a:p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 48 biomarker and 3 control gene candidates selected from </a:t>
            </a:r>
            <a:r>
              <a:rPr lang="en-GB" sz="2000" i="1" dirty="0"/>
              <a:t>prior art </a:t>
            </a:r>
            <a:r>
              <a:rPr lang="en-GB" sz="2000" dirty="0"/>
              <a:t>analysis for validation using </a:t>
            </a:r>
            <a:r>
              <a:rPr lang="en-GB" sz="2000" dirty="0" err="1"/>
              <a:t>qPCR</a:t>
            </a:r>
            <a:r>
              <a:rPr lang="en-GB" sz="2000" dirty="0"/>
              <a:t> at PHE (plate configurations 1 and 2)</a:t>
            </a:r>
          </a:p>
          <a:p>
            <a:pPr>
              <a:buFont typeface="Arial" pitchFamily="34" charset="0"/>
              <a:buChar char="•"/>
            </a:pPr>
            <a:endParaRPr lang="en-GB" sz="800" dirty="0"/>
          </a:p>
          <a:p>
            <a:pPr>
              <a:buFont typeface="Arial" pitchFamily="34" charset="0"/>
              <a:buChar char="•"/>
            </a:pPr>
            <a:r>
              <a:rPr lang="en-GB" sz="2000" dirty="0"/>
              <a:t>5 </a:t>
            </a:r>
            <a:r>
              <a:rPr lang="en-GB" sz="2000" dirty="0" err="1"/>
              <a:t>qPCR</a:t>
            </a:r>
            <a:r>
              <a:rPr lang="en-GB" sz="2000" dirty="0"/>
              <a:t> plate configurations were used In total, plates 3-5 were selected  through interim analysis of microarray hybridisation data (120 total biomarkers)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8445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u="sng">
                <a:latin typeface="Verdana" charset="0"/>
              </a:rPr>
              <a:t>ANN model development</a:t>
            </a:r>
            <a:endParaRPr lang="en-US" u="sng">
              <a:latin typeface="Verdana" charset="0"/>
            </a:endParaRPr>
          </a:p>
        </p:txBody>
      </p:sp>
      <p:pic>
        <p:nvPicPr>
          <p:cNvPr id="72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789363"/>
            <a:ext cx="381635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00" name="Picture 4" descr="ann lear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73238"/>
            <a:ext cx="3835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901" name="Text Box 5"/>
          <p:cNvSpPr txBox="1">
            <a:spLocks noChangeArrowheads="1"/>
          </p:cNvSpPr>
          <p:nvPr/>
        </p:nvSpPr>
        <p:spPr bwMode="auto">
          <a:xfrm>
            <a:off x="4267200" y="1371600"/>
            <a:ext cx="460851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Arial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►</a:t>
            </a:r>
            <a:r>
              <a:rPr lang="en-GB" sz="1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GB" sz="1800" b="1" dirty="0" smtClean="0">
                <a:solidFill>
                  <a:schemeClr val="tx1"/>
                </a:solidFill>
                <a:latin typeface="Arial" charset="0"/>
              </a:rPr>
              <a:t>Train the ANN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1. Present data for a Single Gene to the ANN.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2. ANN computes an output.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3. ANN output compared to desired output.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GB" sz="1600" dirty="0" smtClean="0">
                <a:solidFill>
                  <a:schemeClr val="tx1"/>
                </a:solidFill>
                <a:latin typeface="Arial" charset="0"/>
              </a:rPr>
              <a:t>4. ANN weights modified to reduce error.</a:t>
            </a:r>
            <a:endParaRPr lang="en-US" sz="16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0902" name="Rectangle 6"/>
          <p:cNvSpPr>
            <a:spLocks noChangeArrowheads="1"/>
          </p:cNvSpPr>
          <p:nvPr/>
        </p:nvSpPr>
        <p:spPr bwMode="auto">
          <a:xfrm>
            <a:off x="3886200" y="3505200"/>
            <a:ext cx="4572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GB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cs typeface="Arial" charset="0"/>
              </a:rPr>
              <a:t>►</a:t>
            </a:r>
            <a:r>
              <a:rPr lang="en-GB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 Test the network</a:t>
            </a:r>
          </a:p>
          <a:p>
            <a:pPr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1. Present blind (selection) data to the training ANN.</a:t>
            </a:r>
          </a:p>
          <a:p>
            <a:pPr eaLnBrk="1" hangingPunct="1">
              <a:defRPr/>
            </a:pPr>
            <a:endParaRPr lang="en-GB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2. ANN computes an output based on     its training for selection data.</a:t>
            </a:r>
          </a:p>
          <a:p>
            <a:pPr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>
              <a:defRPr/>
            </a:pPr>
            <a:r>
              <a:rPr lang="en-GB" sz="1600" dirty="0">
                <a:solidFill>
                  <a:schemeClr val="tx1"/>
                </a:solidFill>
                <a:latin typeface="Arial" charset="0"/>
                <a:cs typeface="Arial" charset="0"/>
              </a:rPr>
              <a:t>  3.  Stop training when ANN performance on selection data fails to improve for x epochs.</a:t>
            </a:r>
          </a:p>
          <a:p>
            <a:pPr eaLnBrk="1" hangingPunct="1">
              <a:defRPr/>
            </a:pPr>
            <a:endParaRPr lang="en-GB" sz="18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720904" name="Freeform 8"/>
          <p:cNvSpPr>
            <a:spLocks/>
          </p:cNvSpPr>
          <p:nvPr/>
        </p:nvSpPr>
        <p:spPr bwMode="auto">
          <a:xfrm>
            <a:off x="935038" y="4249738"/>
            <a:ext cx="2892425" cy="1317625"/>
          </a:xfrm>
          <a:custGeom>
            <a:avLst/>
            <a:gdLst>
              <a:gd name="T0" fmla="*/ 0 w 1822"/>
              <a:gd name="T1" fmla="*/ 2147483647 h 830"/>
              <a:gd name="T2" fmla="*/ 2147483647 w 1822"/>
              <a:gd name="T3" fmla="*/ 2147483647 h 830"/>
              <a:gd name="T4" fmla="*/ 2147483647 w 1822"/>
              <a:gd name="T5" fmla="*/ 2147483647 h 830"/>
              <a:gd name="T6" fmla="*/ 2147483647 w 1822"/>
              <a:gd name="T7" fmla="*/ 2147483647 h 830"/>
              <a:gd name="T8" fmla="*/ 2147483647 w 1822"/>
              <a:gd name="T9" fmla="*/ 2147483647 h 830"/>
              <a:gd name="T10" fmla="*/ 2147483647 w 1822"/>
              <a:gd name="T11" fmla="*/ 2147483647 h 830"/>
              <a:gd name="T12" fmla="*/ 2147483647 w 1822"/>
              <a:gd name="T13" fmla="*/ 2147483647 h 830"/>
              <a:gd name="T14" fmla="*/ 2147483647 w 1822"/>
              <a:gd name="T15" fmla="*/ 2147483647 h 830"/>
              <a:gd name="T16" fmla="*/ 2147483647 w 1822"/>
              <a:gd name="T17" fmla="*/ 2147483647 h 830"/>
              <a:gd name="T18" fmla="*/ 2147483647 w 1822"/>
              <a:gd name="T19" fmla="*/ 2147483647 h 830"/>
              <a:gd name="T20" fmla="*/ 2147483647 w 1822"/>
              <a:gd name="T21" fmla="*/ 2147483647 h 830"/>
              <a:gd name="T22" fmla="*/ 2147483647 w 1822"/>
              <a:gd name="T23" fmla="*/ 2147483647 h 830"/>
              <a:gd name="T24" fmla="*/ 2147483647 w 1822"/>
              <a:gd name="T25" fmla="*/ 2147483647 h 830"/>
              <a:gd name="T26" fmla="*/ 2147483647 w 1822"/>
              <a:gd name="T27" fmla="*/ 2147483647 h 830"/>
              <a:gd name="T28" fmla="*/ 2147483647 w 1822"/>
              <a:gd name="T29" fmla="*/ 2147483647 h 830"/>
              <a:gd name="T30" fmla="*/ 2147483647 w 1822"/>
              <a:gd name="T31" fmla="*/ 2147483647 h 830"/>
              <a:gd name="T32" fmla="*/ 2147483647 w 1822"/>
              <a:gd name="T33" fmla="*/ 2147483647 h 830"/>
              <a:gd name="T34" fmla="*/ 2147483647 w 1822"/>
              <a:gd name="T35" fmla="*/ 2147483647 h 830"/>
              <a:gd name="T36" fmla="*/ 2147483647 w 1822"/>
              <a:gd name="T37" fmla="*/ 2147483647 h 830"/>
              <a:gd name="T38" fmla="*/ 2147483647 w 1822"/>
              <a:gd name="T39" fmla="*/ 2147483647 h 830"/>
              <a:gd name="T40" fmla="*/ 2147483647 w 1822"/>
              <a:gd name="T41" fmla="*/ 2147483647 h 830"/>
              <a:gd name="T42" fmla="*/ 2147483647 w 1822"/>
              <a:gd name="T43" fmla="*/ 2147483647 h 830"/>
              <a:gd name="T44" fmla="*/ 2147483647 w 1822"/>
              <a:gd name="T45" fmla="*/ 2147483647 h 830"/>
              <a:gd name="T46" fmla="*/ 2147483647 w 1822"/>
              <a:gd name="T47" fmla="*/ 2147483647 h 830"/>
              <a:gd name="T48" fmla="*/ 2147483647 w 1822"/>
              <a:gd name="T49" fmla="*/ 2147483647 h 830"/>
              <a:gd name="T50" fmla="*/ 2147483647 w 1822"/>
              <a:gd name="T51" fmla="*/ 2147483647 h 830"/>
              <a:gd name="T52" fmla="*/ 2147483647 w 1822"/>
              <a:gd name="T53" fmla="*/ 2147483647 h 830"/>
              <a:gd name="T54" fmla="*/ 2147483647 w 1822"/>
              <a:gd name="T55" fmla="*/ 2147483647 h 830"/>
              <a:gd name="T56" fmla="*/ 2147483647 w 1822"/>
              <a:gd name="T57" fmla="*/ 2147483647 h 830"/>
              <a:gd name="T58" fmla="*/ 2147483647 w 1822"/>
              <a:gd name="T59" fmla="*/ 2147483647 h 830"/>
              <a:gd name="T60" fmla="*/ 2147483647 w 1822"/>
              <a:gd name="T61" fmla="*/ 2147483647 h 830"/>
              <a:gd name="T62" fmla="*/ 2147483647 w 1822"/>
              <a:gd name="T63" fmla="*/ 2147483647 h 830"/>
              <a:gd name="T64" fmla="*/ 2147483647 w 1822"/>
              <a:gd name="T65" fmla="*/ 2147483647 h 830"/>
              <a:gd name="T66" fmla="*/ 2147483647 w 1822"/>
              <a:gd name="T67" fmla="*/ 2147483647 h 830"/>
              <a:gd name="T68" fmla="*/ 2147483647 w 1822"/>
              <a:gd name="T69" fmla="*/ 2147483647 h 830"/>
              <a:gd name="T70" fmla="*/ 2147483647 w 1822"/>
              <a:gd name="T71" fmla="*/ 2147483647 h 830"/>
              <a:gd name="T72" fmla="*/ 2147483647 w 1822"/>
              <a:gd name="T73" fmla="*/ 2147483647 h 830"/>
              <a:gd name="T74" fmla="*/ 2147483647 w 1822"/>
              <a:gd name="T75" fmla="*/ 2147483647 h 830"/>
              <a:gd name="T76" fmla="*/ 2147483647 w 1822"/>
              <a:gd name="T77" fmla="*/ 2147483647 h 83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1822"/>
              <a:gd name="T118" fmla="*/ 0 h 830"/>
              <a:gd name="T119" fmla="*/ 1822 w 1822"/>
              <a:gd name="T120" fmla="*/ 830 h 83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1822" h="830">
                <a:moveTo>
                  <a:pt x="0" y="76"/>
                </a:moveTo>
                <a:cubicBezTo>
                  <a:pt x="10" y="0"/>
                  <a:pt x="10" y="13"/>
                  <a:pt x="27" y="62"/>
                </a:cubicBezTo>
                <a:cubicBezTo>
                  <a:pt x="34" y="73"/>
                  <a:pt x="35" y="163"/>
                  <a:pt x="43" y="183"/>
                </a:cubicBezTo>
                <a:cubicBezTo>
                  <a:pt x="52" y="197"/>
                  <a:pt x="70" y="140"/>
                  <a:pt x="79" y="143"/>
                </a:cubicBezTo>
                <a:cubicBezTo>
                  <a:pt x="90" y="142"/>
                  <a:pt x="89" y="175"/>
                  <a:pt x="95" y="199"/>
                </a:cubicBezTo>
                <a:cubicBezTo>
                  <a:pt x="101" y="223"/>
                  <a:pt x="105" y="264"/>
                  <a:pt x="114" y="290"/>
                </a:cubicBezTo>
                <a:cubicBezTo>
                  <a:pt x="117" y="320"/>
                  <a:pt x="128" y="337"/>
                  <a:pt x="148" y="357"/>
                </a:cubicBezTo>
                <a:cubicBezTo>
                  <a:pt x="156" y="367"/>
                  <a:pt x="160" y="292"/>
                  <a:pt x="163" y="291"/>
                </a:cubicBezTo>
                <a:cubicBezTo>
                  <a:pt x="166" y="290"/>
                  <a:pt x="165" y="327"/>
                  <a:pt x="168" y="350"/>
                </a:cubicBezTo>
                <a:cubicBezTo>
                  <a:pt x="174" y="353"/>
                  <a:pt x="178" y="424"/>
                  <a:pt x="179" y="431"/>
                </a:cubicBezTo>
                <a:cubicBezTo>
                  <a:pt x="186" y="462"/>
                  <a:pt x="188" y="465"/>
                  <a:pt x="207" y="491"/>
                </a:cubicBezTo>
                <a:cubicBezTo>
                  <a:pt x="222" y="516"/>
                  <a:pt x="248" y="460"/>
                  <a:pt x="263" y="475"/>
                </a:cubicBezTo>
                <a:cubicBezTo>
                  <a:pt x="278" y="490"/>
                  <a:pt x="281" y="574"/>
                  <a:pt x="295" y="583"/>
                </a:cubicBezTo>
                <a:cubicBezTo>
                  <a:pt x="309" y="592"/>
                  <a:pt x="330" y="531"/>
                  <a:pt x="347" y="531"/>
                </a:cubicBezTo>
                <a:cubicBezTo>
                  <a:pt x="359" y="544"/>
                  <a:pt x="378" y="583"/>
                  <a:pt x="396" y="585"/>
                </a:cubicBezTo>
                <a:cubicBezTo>
                  <a:pt x="407" y="623"/>
                  <a:pt x="401" y="657"/>
                  <a:pt x="442" y="672"/>
                </a:cubicBezTo>
                <a:cubicBezTo>
                  <a:pt x="442" y="672"/>
                  <a:pt x="446" y="690"/>
                  <a:pt x="449" y="699"/>
                </a:cubicBezTo>
                <a:cubicBezTo>
                  <a:pt x="451" y="706"/>
                  <a:pt x="454" y="712"/>
                  <a:pt x="456" y="719"/>
                </a:cubicBezTo>
                <a:cubicBezTo>
                  <a:pt x="481" y="717"/>
                  <a:pt x="490" y="715"/>
                  <a:pt x="515" y="715"/>
                </a:cubicBezTo>
                <a:cubicBezTo>
                  <a:pt x="578" y="715"/>
                  <a:pt x="540" y="732"/>
                  <a:pt x="575" y="755"/>
                </a:cubicBezTo>
                <a:cubicBezTo>
                  <a:pt x="599" y="771"/>
                  <a:pt x="602" y="740"/>
                  <a:pt x="631" y="743"/>
                </a:cubicBezTo>
                <a:cubicBezTo>
                  <a:pt x="634" y="751"/>
                  <a:pt x="671" y="784"/>
                  <a:pt x="684" y="786"/>
                </a:cubicBezTo>
                <a:cubicBezTo>
                  <a:pt x="708" y="795"/>
                  <a:pt x="741" y="769"/>
                  <a:pt x="767" y="771"/>
                </a:cubicBezTo>
                <a:cubicBezTo>
                  <a:pt x="793" y="773"/>
                  <a:pt x="815" y="790"/>
                  <a:pt x="838" y="799"/>
                </a:cubicBezTo>
                <a:cubicBezTo>
                  <a:pt x="861" y="803"/>
                  <a:pt x="884" y="830"/>
                  <a:pt x="907" y="827"/>
                </a:cubicBezTo>
                <a:cubicBezTo>
                  <a:pt x="926" y="827"/>
                  <a:pt x="941" y="814"/>
                  <a:pt x="955" y="799"/>
                </a:cubicBezTo>
                <a:cubicBezTo>
                  <a:pt x="960" y="786"/>
                  <a:pt x="987" y="752"/>
                  <a:pt x="992" y="739"/>
                </a:cubicBezTo>
                <a:cubicBezTo>
                  <a:pt x="997" y="724"/>
                  <a:pt x="1031" y="667"/>
                  <a:pt x="1031" y="667"/>
                </a:cubicBezTo>
                <a:cubicBezTo>
                  <a:pt x="1048" y="649"/>
                  <a:pt x="1076" y="672"/>
                  <a:pt x="1103" y="667"/>
                </a:cubicBezTo>
                <a:cubicBezTo>
                  <a:pt x="1126" y="662"/>
                  <a:pt x="1147" y="643"/>
                  <a:pt x="1167" y="635"/>
                </a:cubicBezTo>
                <a:cubicBezTo>
                  <a:pt x="1223" y="618"/>
                  <a:pt x="1181" y="645"/>
                  <a:pt x="1226" y="618"/>
                </a:cubicBezTo>
                <a:cubicBezTo>
                  <a:pt x="1260" y="598"/>
                  <a:pt x="1318" y="595"/>
                  <a:pt x="1353" y="591"/>
                </a:cubicBezTo>
                <a:cubicBezTo>
                  <a:pt x="1371" y="586"/>
                  <a:pt x="1390" y="586"/>
                  <a:pt x="1407" y="578"/>
                </a:cubicBezTo>
                <a:cubicBezTo>
                  <a:pt x="1422" y="570"/>
                  <a:pt x="1433" y="554"/>
                  <a:pt x="1447" y="545"/>
                </a:cubicBezTo>
                <a:cubicBezTo>
                  <a:pt x="1462" y="521"/>
                  <a:pt x="1473" y="516"/>
                  <a:pt x="1494" y="498"/>
                </a:cubicBezTo>
                <a:cubicBezTo>
                  <a:pt x="1545" y="456"/>
                  <a:pt x="1541" y="454"/>
                  <a:pt x="1615" y="444"/>
                </a:cubicBezTo>
                <a:cubicBezTo>
                  <a:pt x="1645" y="414"/>
                  <a:pt x="1657" y="397"/>
                  <a:pt x="1695" y="384"/>
                </a:cubicBezTo>
                <a:cubicBezTo>
                  <a:pt x="1729" y="348"/>
                  <a:pt x="1722" y="339"/>
                  <a:pt x="1775" y="330"/>
                </a:cubicBezTo>
                <a:cubicBezTo>
                  <a:pt x="1783" y="286"/>
                  <a:pt x="1781" y="283"/>
                  <a:pt x="1822" y="283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219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01" grpId="0"/>
      <p:bldP spid="720902" grpId="0"/>
      <p:bldP spid="7209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5562600"/>
            <a:ext cx="7315200" cy="6840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GB" sz="1800" dirty="0"/>
          </a:p>
        </p:txBody>
      </p:sp>
      <p:sp>
        <p:nvSpPr>
          <p:cNvPr id="10" name="TextBox 9"/>
          <p:cNvSpPr txBox="1"/>
          <p:nvPr/>
        </p:nvSpPr>
        <p:spPr>
          <a:xfrm>
            <a:off x="3851920" y="5775647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Biomarker 1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153"/>
            <a:ext cx="8077200" cy="380142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 smtClean="0"/>
              <a:t>Data mining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>
          <a:xfrm>
            <a:off x="8531225" y="5648325"/>
            <a:ext cx="549275" cy="396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4D75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 sz="1200" dirty="0" smtClean="0"/>
              <a:t>8</a:t>
            </a:r>
            <a:r>
              <a:rPr lang="en-GB" sz="1200" baseline="30000" dirty="0" smtClean="0"/>
              <a:t>th</a:t>
            </a:r>
            <a:r>
              <a:rPr lang="en-GB" sz="1200" dirty="0" smtClean="0"/>
              <a:t> July, 2015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335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cf59f116bb0454e7b3a4c33b89f5697ef6d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ustom 3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D1282E"/>
      </a:hlink>
      <a:folHlink>
        <a:srgbClr val="9C1D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4304</TotalTime>
  <Words>819</Words>
  <Application>Microsoft Macintosh PowerPoint</Application>
  <PresentationFormat>On-screen Show (4:3)</PresentationFormat>
  <Paragraphs>175</Paragraphs>
  <Slides>22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Adjacency</vt:lpstr>
      <vt:lpstr>Worksheet</vt:lpstr>
      <vt:lpstr>Fresh look on sepsis biomarkers: the ICU consultant's perspective</vt:lpstr>
      <vt:lpstr>Our typical ICU patient on admission</vt:lpstr>
      <vt:lpstr>Is this patient septic?</vt:lpstr>
      <vt:lpstr>Challenges</vt:lpstr>
      <vt:lpstr>ANEMONES: Analysis of geNe Expression and bioMarkers fOr poiNtofcare dEcision support in Sepsis</vt:lpstr>
      <vt:lpstr>Our patients</vt:lpstr>
      <vt:lpstr>Data mining</vt:lpstr>
      <vt:lpstr>ANN model development</vt:lpstr>
      <vt:lpstr>Data mining</vt:lpstr>
      <vt:lpstr>Genetic biomarkers</vt:lpstr>
      <vt:lpstr>Initial screen</vt:lpstr>
      <vt:lpstr>Model 1 Sepsis versus SIRS (OOHCA)</vt:lpstr>
      <vt:lpstr>Model 2 Abdominal versus pulmonary Sepsis</vt:lpstr>
      <vt:lpstr>Model 3 Survival in sepsis (Profile Day 1)</vt:lpstr>
      <vt:lpstr>Results - Protein arrays</vt:lpstr>
      <vt:lpstr>Model 1 Abdominal Sepsis versus SIRS (OOHCA)</vt:lpstr>
      <vt:lpstr>Model 1 Abdominal Sepsis versus Pulmonary Sepsis</vt:lpstr>
      <vt:lpstr>Model 1 Pulmonary Sepsis versus SIRS (OOHCA)</vt:lpstr>
      <vt:lpstr>PowerPoint Presentation</vt:lpstr>
      <vt:lpstr>Our patients</vt:lpstr>
      <vt:lpstr>New way of thinking</vt:lpstr>
      <vt:lpstr>Next steps</vt:lpstr>
    </vt:vector>
  </TitlesOfParts>
  <Company>Cardiff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INSRV</dc:creator>
  <cp:lastModifiedBy>Tess</cp:lastModifiedBy>
  <cp:revision>28</cp:revision>
  <dcterms:created xsi:type="dcterms:W3CDTF">2013-05-14T13:01:26Z</dcterms:created>
  <dcterms:modified xsi:type="dcterms:W3CDTF">2015-07-21T13:16:45Z</dcterms:modified>
</cp:coreProperties>
</file>